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99"/>
  </p:notesMasterIdLst>
  <p:sldIdLst>
    <p:sldId id="256" r:id="rId5"/>
    <p:sldId id="257" r:id="rId6"/>
    <p:sldId id="258" r:id="rId7"/>
    <p:sldId id="259" r:id="rId8"/>
    <p:sldId id="260" r:id="rId9"/>
    <p:sldId id="261" r:id="rId10"/>
    <p:sldId id="262" r:id="rId11"/>
    <p:sldId id="263" r:id="rId12"/>
    <p:sldId id="264" r:id="rId13"/>
    <p:sldId id="265" r:id="rId14"/>
    <p:sldId id="267" r:id="rId15"/>
    <p:sldId id="268" r:id="rId16"/>
    <p:sldId id="269" r:id="rId17"/>
    <p:sldId id="266" r:id="rId18"/>
    <p:sldId id="645" r:id="rId19"/>
    <p:sldId id="637" r:id="rId20"/>
    <p:sldId id="270" r:id="rId21"/>
    <p:sldId id="271" r:id="rId22"/>
    <p:sldId id="272" r:id="rId23"/>
    <p:sldId id="273" r:id="rId24"/>
    <p:sldId id="641" r:id="rId25"/>
    <p:sldId id="322" r:id="rId26"/>
    <p:sldId id="639" r:id="rId27"/>
    <p:sldId id="274" r:id="rId28"/>
    <p:sldId id="275" r:id="rId29"/>
    <p:sldId id="276" r:id="rId30"/>
    <p:sldId id="644" r:id="rId31"/>
    <p:sldId id="278" r:id="rId32"/>
    <p:sldId id="279" r:id="rId33"/>
    <p:sldId id="281" r:id="rId34"/>
    <p:sldId id="280" r:id="rId35"/>
    <p:sldId id="290" r:id="rId36"/>
    <p:sldId id="282" r:id="rId37"/>
    <p:sldId id="283" r:id="rId38"/>
    <p:sldId id="284" r:id="rId39"/>
    <p:sldId id="285" r:id="rId40"/>
    <p:sldId id="286" r:id="rId41"/>
    <p:sldId id="287" r:id="rId42"/>
    <p:sldId id="643" r:id="rId43"/>
    <p:sldId id="288" r:id="rId44"/>
    <p:sldId id="296" r:id="rId45"/>
    <p:sldId id="656" r:id="rId46"/>
    <p:sldId id="647" r:id="rId47"/>
    <p:sldId id="650" r:id="rId48"/>
    <p:sldId id="655" r:id="rId49"/>
    <p:sldId id="298" r:id="rId50"/>
    <p:sldId id="299" r:id="rId51"/>
    <p:sldId id="300" r:id="rId52"/>
    <p:sldId id="301" r:id="rId53"/>
    <p:sldId id="302" r:id="rId54"/>
    <p:sldId id="303" r:id="rId55"/>
    <p:sldId id="657" r:id="rId56"/>
    <p:sldId id="305" r:id="rId57"/>
    <p:sldId id="306" r:id="rId58"/>
    <p:sldId id="307" r:id="rId59"/>
    <p:sldId id="308" r:id="rId60"/>
    <p:sldId id="309" r:id="rId61"/>
    <p:sldId id="310" r:id="rId62"/>
    <p:sldId id="311" r:id="rId63"/>
    <p:sldId id="312" r:id="rId64"/>
    <p:sldId id="313" r:id="rId65"/>
    <p:sldId id="638" r:id="rId66"/>
    <p:sldId id="316" r:id="rId67"/>
    <p:sldId id="317" r:id="rId68"/>
    <p:sldId id="318" r:id="rId69"/>
    <p:sldId id="319" r:id="rId70"/>
    <p:sldId id="320" r:id="rId71"/>
    <p:sldId id="321"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652" r:id="rId87"/>
    <p:sldId id="337" r:id="rId88"/>
    <p:sldId id="338" r:id="rId89"/>
    <p:sldId id="339" r:id="rId90"/>
    <p:sldId id="340" r:id="rId91"/>
    <p:sldId id="341" r:id="rId92"/>
    <p:sldId id="642" r:id="rId93"/>
    <p:sldId id="291" r:id="rId94"/>
    <p:sldId id="292" r:id="rId95"/>
    <p:sldId id="293" r:id="rId96"/>
    <p:sldId id="294" r:id="rId97"/>
    <p:sldId id="295" r:id="rId98"/>
  </p:sldIdLst>
  <p:sldSz cx="12192000" cy="6858000"/>
  <p:notesSz cx="6797675" cy="9926638"/>
  <p:embeddedFontLst>
    <p:embeddedFont>
      <p:font typeface="Abadi" panose="020B0604020104020204" pitchFamily="34" charset="0"/>
      <p:regular r:id="rId100"/>
    </p:embeddedFont>
    <p:embeddedFont>
      <p:font typeface="Arial Narrow" panose="020B0606020202030204" pitchFamily="34" charset="0"/>
      <p:regular r:id="rId101"/>
      <p:bold r:id="rId102"/>
      <p:italic r:id="rId103"/>
      <p:boldItalic r:id="rId104"/>
    </p:embeddedFont>
    <p:embeddedFont>
      <p:font typeface="Calibri" panose="020F0502020204030204" pitchFamily="3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5445">
          <p15:clr>
            <a:srgbClr val="A4A3A4"/>
          </p15:clr>
        </p15:guide>
        <p15:guide id="2" pos="2997">
          <p15:clr>
            <a:srgbClr val="A4A3A4"/>
          </p15:clr>
        </p15:guide>
      </p15:notes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09" roundtripDataSignature="AMtx7mg7EWV0HClFEaJq0/OeQny1uX5gQ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DEB33C-7F30-53DA-205E-1149CCF225D2}" name="Glen Peters" initials="GP" userId="S::glen@cicero.oslo.no::377e20c1-5662-4b5d-843f-4eac7b2383d6" providerId="AD"/>
  <p188:author id="{703773BF-4582-24A8-2CE2-D23D37386593}" name="Robbie Andrew" initials="RA" userId="S::roberan@cicero.oslo.no::2f4c9c48-4a50-4a7e-8bd6-1477fa5324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C9D2"/>
    <a:srgbClr val="4083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0FC889-7F01-4FBF-9F89-4ACB798011AF}">
  <a:tblStyle styleId="{CF0FC889-7F01-4FBF-9F89-4ACB798011A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snapToGrid="0">
      <p:cViewPr varScale="1">
        <p:scale>
          <a:sx n="63" d="100"/>
          <a:sy n="63" d="100"/>
        </p:scale>
        <p:origin x="780" y="64"/>
      </p:cViewPr>
      <p:guideLst>
        <p:guide orient="horz" pos="2160"/>
        <p:guide pos="3840"/>
      </p:guideLst>
    </p:cSldViewPr>
  </p:slideViewPr>
  <p:notesTextViewPr>
    <p:cViewPr>
      <p:scale>
        <a:sx n="1" d="1"/>
        <a:sy n="1" d="1"/>
      </p:scale>
      <p:origin x="0" y="0"/>
    </p:cViewPr>
  </p:notesTextViewPr>
  <p:sorterViewPr>
    <p:cViewPr>
      <p:scale>
        <a:sx n="100" d="100"/>
        <a:sy n="100" d="100"/>
      </p:scale>
      <p:origin x="0" y="-21024"/>
    </p:cViewPr>
  </p:sorterViewPr>
  <p:notesViewPr>
    <p:cSldViewPr snapToGrid="0">
      <p:cViewPr>
        <p:scale>
          <a:sx n="1" d="2"/>
          <a:sy n="1" d="2"/>
        </p:scale>
        <p:origin x="0" y="0"/>
      </p:cViewPr>
      <p:guideLst>
        <p:guide orient="horz" pos="5445"/>
        <p:guide pos="299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font" Target="fonts/font8.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3.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4.fntdata"/><Relationship Id="rId108" Type="http://schemas.openxmlformats.org/officeDocument/2006/relationships/font" Target="fonts/font9.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7.fntdata"/><Relationship Id="rId114"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customschemas.google.com/relationships/presentationmetadata" Target="meta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fntdata"/><Relationship Id="rId105"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3"/>
            <a:ext cx="4123923" cy="864360"/>
          </a:xfrm>
          <a:prstGeom prst="rect">
            <a:avLst/>
          </a:prstGeom>
          <a:noFill/>
          <a:ln>
            <a:noFill/>
          </a:ln>
        </p:spPr>
        <p:txBody>
          <a:bodyPr spcFirstLastPara="1" wrap="square" lIns="138275" tIns="69125" rIns="138275" bIns="691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390621" y="3"/>
            <a:ext cx="4123923" cy="864360"/>
          </a:xfrm>
          <a:prstGeom prst="rect">
            <a:avLst/>
          </a:prstGeom>
          <a:noFill/>
          <a:ln>
            <a:noFill/>
          </a:ln>
        </p:spPr>
        <p:txBody>
          <a:bodyPr spcFirstLastPara="1" wrap="square" lIns="138275" tIns="69125" rIns="138275" bIns="69125" anchor="t" anchorCtr="0">
            <a:noAutofit/>
          </a:bodyPr>
          <a:lstStyle>
            <a:lvl1pPr marR="0" lvl="0" algn="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16419848"/>
            <a:ext cx="4123923" cy="864360"/>
          </a:xfrm>
          <a:prstGeom prst="rect">
            <a:avLst/>
          </a:prstGeom>
          <a:noFill/>
          <a:ln>
            <a:noFill/>
          </a:ln>
        </p:spPr>
        <p:txBody>
          <a:bodyPr spcFirstLastPara="1" wrap="square" lIns="138275" tIns="69125" rIns="138275" bIns="69125"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GB"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32" name="Google Shape;132;p1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 name="Google Shape;146;p1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47" name="Google Shape;147;p1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11</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9" name="Google Shape;169;p1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39" name="Google Shape;139;p1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4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dirty="0"/>
          </a:p>
        </p:txBody>
      </p:sp>
      <p:sp>
        <p:nvSpPr>
          <p:cNvPr id="411" name="Google Shape;411;p4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162600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4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396" name="Google Shape;396;p4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extLst>
      <p:ext uri="{BB962C8B-B14F-4D97-AF65-F5344CB8AC3E}">
        <p14:creationId xmlns:p14="http://schemas.microsoft.com/office/powerpoint/2010/main" val="2825273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178" name="Google Shape;178;p1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p1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18</a:t>
            </a:fld>
            <a:endParaRPr sz="18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 name="Google Shape;62;p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800"/>
              <a:buFont typeface="Calibri"/>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p1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20</a:t>
            </a:fld>
            <a:endParaRPr sz="18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p1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21</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7140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extLst>
      <p:ext uri="{BB962C8B-B14F-4D97-AF65-F5344CB8AC3E}">
        <p14:creationId xmlns:p14="http://schemas.microsoft.com/office/powerpoint/2010/main" val="3935402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extLst>
      <p:ext uri="{BB962C8B-B14F-4D97-AF65-F5344CB8AC3E}">
        <p14:creationId xmlns:p14="http://schemas.microsoft.com/office/powerpoint/2010/main" val="61974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1" name="Google Shape;211;p1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24</a:t>
            </a:fld>
            <a:endParaRPr sz="18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0" name="Google Shape;220;p2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21" name="Google Shape;221;p2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25</a:t>
            </a:fld>
            <a:endParaRPr sz="18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9" name="Google Shape;229;p2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26</a:t>
            </a:fld>
            <a:endParaRPr sz="18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0" name="Google Shape;220;p2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21" name="Google Shape;221;p2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27</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8996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49" name="Google Shape;249;p2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57" name="Google Shape;257;p2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2" name="Google Shape;72;p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rgbClr val="000000"/>
              </a:buClr>
              <a:buSzPts val="1800"/>
              <a:buFont typeface="Calibri"/>
              <a:buNone/>
            </a:pPr>
            <a:fld id="{00000000-1234-1234-1234-123412341234}" type="slidenum">
              <a:rPr lang="en-GB">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75" name="Google Shape;275;p2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66" name="Google Shape;266;p2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52" name="Google Shape;352;p3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84" name="Google Shape;284;p2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0" name="Google Shape;300;p2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3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18" name="Google Shape;318;p3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27" name="Google Shape;327;p3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4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05" name="Google Shape;405;p4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39</a:t>
            </a:fld>
            <a:endParaRPr/>
          </a:p>
        </p:txBody>
      </p:sp>
    </p:spTree>
    <p:extLst>
      <p:ext uri="{BB962C8B-B14F-4D97-AF65-F5344CB8AC3E}">
        <p14:creationId xmlns:p14="http://schemas.microsoft.com/office/powerpoint/2010/main" val="2499541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9" name="Google Shape;79;p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4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05" name="Google Shape;405;p4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4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dirty="0"/>
          </a:p>
        </p:txBody>
      </p:sp>
      <p:sp>
        <p:nvSpPr>
          <p:cNvPr id="411" name="Google Shape;411;p4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42</a:t>
            </a:fld>
            <a:endParaRPr/>
          </a:p>
        </p:txBody>
      </p:sp>
    </p:spTree>
    <p:extLst>
      <p:ext uri="{BB962C8B-B14F-4D97-AF65-F5344CB8AC3E}">
        <p14:creationId xmlns:p14="http://schemas.microsoft.com/office/powerpoint/2010/main" val="794951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4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dirty="0"/>
          </a:p>
        </p:txBody>
      </p:sp>
      <p:sp>
        <p:nvSpPr>
          <p:cNvPr id="411" name="Google Shape;411;p4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43</a:t>
            </a:fld>
            <a:endParaRPr/>
          </a:p>
        </p:txBody>
      </p:sp>
    </p:spTree>
    <p:extLst>
      <p:ext uri="{BB962C8B-B14F-4D97-AF65-F5344CB8AC3E}">
        <p14:creationId xmlns:p14="http://schemas.microsoft.com/office/powerpoint/2010/main" val="2346430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4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dirty="0"/>
          </a:p>
        </p:txBody>
      </p:sp>
      <p:sp>
        <p:nvSpPr>
          <p:cNvPr id="411" name="Google Shape;411;p4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44</a:t>
            </a:fld>
            <a:endParaRPr/>
          </a:p>
        </p:txBody>
      </p:sp>
    </p:spTree>
    <p:extLst>
      <p:ext uri="{BB962C8B-B14F-4D97-AF65-F5344CB8AC3E}">
        <p14:creationId xmlns:p14="http://schemas.microsoft.com/office/powerpoint/2010/main" val="646672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3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45</a:t>
            </a:fld>
            <a:endParaRPr/>
          </a:p>
        </p:txBody>
      </p:sp>
    </p:spTree>
    <p:extLst>
      <p:ext uri="{BB962C8B-B14F-4D97-AF65-F5344CB8AC3E}">
        <p14:creationId xmlns:p14="http://schemas.microsoft.com/office/powerpoint/2010/main" val="2962869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4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27" name="Google Shape;427;p4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4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38" name="Google Shape;438;p4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44" name="Google Shape;444;p4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5" name="Google Shape;465;p4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4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49</a:t>
            </a:fld>
            <a:endParaRPr sz="18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9" name="Google Shape;89;p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4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75" name="Google Shape;475;p4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3" name="Google Shape;483;p4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84" name="Google Shape;484;p4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51</a:t>
            </a:fld>
            <a:endParaRPr sz="18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4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00" name="Google Shape;500;p4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5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5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09" name="Google Shape;509;p5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5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18" name="Google Shape;518;p5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5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27" name="Google Shape;527;p5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5" name="Google Shape;535;p5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36" name="Google Shape;536;p5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56</a:t>
            </a:fld>
            <a:endParaRPr sz="180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6" name="Google Shape;546;p5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47" name="Google Shape;547;p5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57</a:t>
            </a:fld>
            <a:endParaRPr sz="18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5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59" name="Google Shape;559;p5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5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68" name="Google Shape;568;p5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00" name="Google Shape;100;p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7" name="Google Shape;577;p5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78" name="Google Shape;578;p5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60</a:t>
            </a:fld>
            <a:endParaRPr sz="18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6" name="Google Shape;586;p5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87" name="Google Shape;587;p5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61</a:t>
            </a:fld>
            <a:endParaRPr sz="1800">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7" name="Google Shape;577;p5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78" name="Google Shape;578;p5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62</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7994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6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endParaRPr/>
          </a:p>
        </p:txBody>
      </p:sp>
      <p:sp>
        <p:nvSpPr>
          <p:cNvPr id="614" name="Google Shape;614;p6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l" rtl="0">
              <a:lnSpc>
                <a:spcPct val="100000"/>
              </a:lnSpc>
              <a:spcBef>
                <a:spcPts val="0"/>
              </a:spcBef>
              <a:spcAft>
                <a:spcPts val="0"/>
              </a:spcAft>
              <a:buClr>
                <a:schemeClr val="dk1"/>
              </a:buClr>
              <a:buSzPts val="1800"/>
              <a:buFont typeface="Calibri"/>
              <a:buNone/>
            </a:pPr>
            <a:fld id="{00000000-1234-1234-1234-123412341234}" type="slidenum">
              <a:rPr lang="en-GB"/>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6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0" name="Google Shape;620;p6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rgbClr val="000000"/>
              </a:buClr>
              <a:buSzPts val="1800"/>
              <a:buFont typeface="Calibri"/>
              <a:buNone/>
            </a:pPr>
            <a:fld id="{00000000-1234-1234-1234-123412341234}" type="slidenum">
              <a:rPr lang="en-GB">
                <a:solidFill>
                  <a:srgbClr val="000000"/>
                </a:solidFill>
                <a:latin typeface="Calibri"/>
                <a:ea typeface="Calibri"/>
                <a:cs typeface="Calibri"/>
                <a:sym typeface="Calibri"/>
              </a:rPr>
              <a:t>64</a:t>
            </a:fld>
            <a:endParaRPr>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6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6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2" name="Google Shape;642;p6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6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8" name="Google Shape;648;p6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6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55" name="Google Shape;655;p6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6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64" name="Google Shape;664;p6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6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69</a:t>
            </a:fld>
            <a:endParaRPr sz="18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06" name="Google Shape;106;p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6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6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90" name="Google Shape;690;p6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7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7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99" name="Google Shape;699;p7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7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7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08" name="Google Shape;708;p7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7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6" name="Google Shape;716;p7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17" name="Google Shape;717;p7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73</a:t>
            </a:fld>
            <a:endParaRPr sz="1800">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7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7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26" name="Google Shape;726;p7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7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3" name="Google Shape;733;p7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34" name="Google Shape;734;p7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75</a:t>
            </a:fld>
            <a:endParaRPr sz="1800">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7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2" name="Google Shape;742;p7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43" name="Google Shape;743;p7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76</a:t>
            </a:fld>
            <a:endParaRPr sz="1800">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7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7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52" name="Google Shape;752;p7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7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58" name="Google Shape;758;p7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7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66" name="Google Shape;766;p7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p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14" name="Google Shape;114;p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a:t>
            </a:fld>
            <a:endParaRPr sz="18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7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4" name="Google Shape;774;p7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75" name="Google Shape;775;p7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80</a:t>
            </a:fld>
            <a:endParaRPr sz="1800">
              <a:solidFill>
                <a:schemeClr val="dk1"/>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8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8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84" name="Google Shape;784;p8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8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8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93" name="Google Shape;793;p8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8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8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84" name="Google Shape;784;p8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83</a:t>
            </a:fld>
            <a:endParaRPr/>
          </a:p>
        </p:txBody>
      </p:sp>
    </p:spTree>
    <p:extLst>
      <p:ext uri="{BB962C8B-B14F-4D97-AF65-F5344CB8AC3E}">
        <p14:creationId xmlns:p14="http://schemas.microsoft.com/office/powerpoint/2010/main" val="33883194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8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8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02" name="Google Shape;802;p8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8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8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10" name="Google Shape;810;p8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8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p8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19" name="Google Shape;819;p8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8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8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27" name="Google Shape;827;p8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8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8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02" name="Google Shape;802;p8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89</a:t>
            </a:fld>
            <a:endParaRPr/>
          </a:p>
        </p:txBody>
      </p:sp>
    </p:spTree>
    <p:extLst>
      <p:ext uri="{BB962C8B-B14F-4D97-AF65-F5344CB8AC3E}">
        <p14:creationId xmlns:p14="http://schemas.microsoft.com/office/powerpoint/2010/main" val="3735179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 name="Google Shape;122;p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9</a:t>
            </a:fld>
            <a:endParaRPr sz="1800">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60" name="Google Shape;360;p3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3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369" name="Google Shape;369;p3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3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378" name="Google Shape;378;p3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3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387" name="Google Shape;387;p3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4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396" name="Google Shape;396;p4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7" name="Google Shape;17;p88"/>
          <p:cNvSpPr txBox="1">
            <a:spLocks noGrp="1"/>
          </p:cNvSpPr>
          <p:nvPr>
            <p:ph type="title"/>
          </p:nvPr>
        </p:nvSpPr>
        <p:spPr>
          <a:xfrm>
            <a:off x="744084" y="1934633"/>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0">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8"/>
          <p:cNvSpPr txBox="1">
            <a:spLocks noGrp="1"/>
          </p:cNvSpPr>
          <p:nvPr>
            <p:ph type="body" idx="1"/>
          </p:nvPr>
        </p:nvSpPr>
        <p:spPr>
          <a:xfrm>
            <a:off x="744090" y="2930241"/>
            <a:ext cx="10972799" cy="2211388"/>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2600"/>
              </a:spcBef>
              <a:spcAft>
                <a:spcPts val="0"/>
              </a:spcAft>
              <a:buClr>
                <a:srgbClr val="4C9BDB"/>
              </a:buClr>
              <a:buSzPts val="13000"/>
              <a:buFont typeface="Calibri"/>
              <a:buNone/>
              <a:defRPr sz="13000" b="0">
                <a:solidFill>
                  <a:srgbClr val="4C9BDB"/>
                </a:solidFill>
                <a:latin typeface="Calibri"/>
                <a:ea typeface="Calibri"/>
                <a:cs typeface="Calibri"/>
                <a:sym typeface="Calibri"/>
              </a:defRPr>
            </a:lvl1pPr>
            <a:lvl2pPr marL="914400" lvl="1" indent="-228600" algn="l">
              <a:lnSpc>
                <a:spcPct val="100000"/>
              </a:lnSpc>
              <a:spcBef>
                <a:spcPts val="560"/>
              </a:spcBef>
              <a:spcAft>
                <a:spcPts val="0"/>
              </a:spcAft>
              <a:buClr>
                <a:srgbClr val="4C9BDB"/>
              </a:buClr>
              <a:buSzPts val="2800"/>
              <a:buFont typeface="Calibri"/>
              <a:buNone/>
              <a:defRPr/>
            </a:lvl2pPr>
            <a:lvl3pPr marL="1371600" lvl="2" indent="-228600" algn="l">
              <a:lnSpc>
                <a:spcPct val="100000"/>
              </a:lnSpc>
              <a:spcBef>
                <a:spcPts val="480"/>
              </a:spcBef>
              <a:spcAft>
                <a:spcPts val="0"/>
              </a:spcAft>
              <a:buClr>
                <a:srgbClr val="4C9BDB"/>
              </a:buClr>
              <a:buSzPts val="2400"/>
              <a:buFont typeface="Calibri"/>
              <a:buNone/>
              <a:defRPr/>
            </a:lvl3pPr>
            <a:lvl4pPr marL="1828800" lvl="3" indent="-228600" algn="l">
              <a:lnSpc>
                <a:spcPct val="100000"/>
              </a:lnSpc>
              <a:spcBef>
                <a:spcPts val="400"/>
              </a:spcBef>
              <a:spcAft>
                <a:spcPts val="0"/>
              </a:spcAft>
              <a:buClr>
                <a:srgbClr val="4C9BDB"/>
              </a:buClr>
              <a:buSzPts val="2000"/>
              <a:buFont typeface="Calibri"/>
              <a:buNone/>
              <a:defRPr/>
            </a:lvl4pPr>
            <a:lvl5pPr marL="2286000" lvl="4" indent="-228600" algn="l">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 name="Graphic 2">
            <a:extLst>
              <a:ext uri="{FF2B5EF4-FFF2-40B4-BE49-F238E27FC236}">
                <a16:creationId xmlns:a16="http://schemas.microsoft.com/office/drawing/2014/main" id="{B53D872C-D173-4170-90CB-FE7E7367B114}"/>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8482" y="85966"/>
            <a:ext cx="2868255" cy="11739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9"/>
        <p:cNvGrpSpPr/>
        <p:nvPr/>
      </p:nvGrpSpPr>
      <p:grpSpPr>
        <a:xfrm>
          <a:off x="0" y="0"/>
          <a:ext cx="0" cy="0"/>
          <a:chOff x="0" y="0"/>
          <a:chExt cx="0" cy="0"/>
        </a:xfrm>
      </p:grpSpPr>
      <p:sp>
        <p:nvSpPr>
          <p:cNvPr id="20" name="Google Shape;20;p8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 name="Google Shape;22;p89"/>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5" name="Graphic 4">
            <a:extLst>
              <a:ext uri="{FF2B5EF4-FFF2-40B4-BE49-F238E27FC236}">
                <a16:creationId xmlns:a16="http://schemas.microsoft.com/office/drawing/2014/main" id="{43500305-BE0F-4065-B6F2-8FBC9EFC51D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778" y="46891"/>
            <a:ext cx="1555267" cy="6365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3"/>
        <p:cNvGrpSpPr/>
        <p:nvPr/>
      </p:nvGrpSpPr>
      <p:grpSpPr>
        <a:xfrm>
          <a:off x="0" y="0"/>
          <a:ext cx="0" cy="0"/>
          <a:chOff x="0" y="0"/>
          <a:chExt cx="0" cy="0"/>
        </a:xfrm>
      </p:grpSpPr>
      <p:sp>
        <p:nvSpPr>
          <p:cNvPr id="24" name="Google Shape;24;p9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60"/>
              </a:spcBef>
              <a:spcAft>
                <a:spcPts val="0"/>
              </a:spcAft>
              <a:buClr>
                <a:srgbClr val="4C9BDB"/>
              </a:buClr>
              <a:buSzPts val="1800"/>
              <a:buNone/>
              <a:defRPr sz="18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9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280"/>
              </a:spcBef>
              <a:spcAft>
                <a:spcPts val="0"/>
              </a:spcAft>
              <a:buClr>
                <a:srgbClr val="4C9BDB"/>
              </a:buClr>
              <a:buSzPts val="1400"/>
              <a:buNone/>
              <a:defRPr sz="14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7" name="Google Shape;27;p90" descr="GCProject-white-CMJN.jpg"/>
          <p:cNvPicPr preferRelativeResize="0"/>
          <p:nvPr/>
        </p:nvPicPr>
        <p:blipFill rotWithShape="1">
          <a:blip r:embed="rId2">
            <a:alphaModFix/>
          </a:blip>
          <a:srcRect/>
          <a:stretch/>
        </p:blipFill>
        <p:spPr>
          <a:xfrm>
            <a:off x="0" y="9"/>
            <a:ext cx="1741516" cy="743989"/>
          </a:xfrm>
          <a:prstGeom prst="rect">
            <a:avLst/>
          </a:prstGeom>
          <a:noFill/>
          <a:ln>
            <a:noFill/>
          </a:ln>
        </p:spPr>
      </p:pic>
      <p:cxnSp>
        <p:nvCxnSpPr>
          <p:cNvPr id="28" name="Google Shape;28;p90"/>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
        <p:nvSpPr>
          <p:cNvPr id="29" name="Google Shape;29;p90"/>
          <p:cNvSpPr txBox="1">
            <a:spLocks noGrp="1"/>
          </p:cNvSpPr>
          <p:nvPr>
            <p:ph type="body" idx="3"/>
          </p:nvPr>
        </p:nvSpPr>
        <p:spPr>
          <a:xfrm>
            <a:off x="720725" y="1439863"/>
            <a:ext cx="10772775" cy="46799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C9BDB"/>
              </a:buClr>
              <a:buSzPts val="1800"/>
              <a:buChar char="•"/>
              <a:defRPr/>
            </a:lvl1pPr>
            <a:lvl2pPr marL="914400" lvl="1" indent="-342900" algn="l">
              <a:lnSpc>
                <a:spcPct val="100000"/>
              </a:lnSpc>
              <a:spcBef>
                <a:spcPts val="360"/>
              </a:spcBef>
              <a:spcAft>
                <a:spcPts val="0"/>
              </a:spcAft>
              <a:buClr>
                <a:srgbClr val="4C9BDB"/>
              </a:buClr>
              <a:buSzPts val="1800"/>
              <a:buChar char="–"/>
              <a:defRPr/>
            </a:lvl2pPr>
            <a:lvl3pPr marL="1371600" lvl="2" indent="-342900" algn="l">
              <a:lnSpc>
                <a:spcPct val="100000"/>
              </a:lnSpc>
              <a:spcBef>
                <a:spcPts val="360"/>
              </a:spcBef>
              <a:spcAft>
                <a:spcPts val="0"/>
              </a:spcAft>
              <a:buClr>
                <a:srgbClr val="4C9BDB"/>
              </a:buClr>
              <a:buSzPts val="1800"/>
              <a:buChar char="•"/>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0"/>
        <p:cNvGrpSpPr/>
        <p:nvPr/>
      </p:nvGrpSpPr>
      <p:grpSpPr>
        <a:xfrm>
          <a:off x="0" y="0"/>
          <a:ext cx="0" cy="0"/>
          <a:chOff x="0" y="0"/>
          <a:chExt cx="0" cy="0"/>
        </a:xfrm>
      </p:grpSpPr>
      <p:sp>
        <p:nvSpPr>
          <p:cNvPr id="31" name="Google Shape;31;p9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1"/>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64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914400" lvl="1" indent="-228600" algn="ctr">
              <a:lnSpc>
                <a:spcPct val="100000"/>
              </a:lnSpc>
              <a:spcBef>
                <a:spcPts val="560"/>
              </a:spcBef>
              <a:spcAft>
                <a:spcPts val="0"/>
              </a:spcAft>
              <a:buClr>
                <a:srgbClr val="4C9BDB"/>
              </a:buClr>
              <a:buSzPts val="2800"/>
              <a:buFont typeface="Calibri"/>
              <a:buNone/>
              <a:defRPr/>
            </a:lvl2pPr>
            <a:lvl3pPr marL="1371600" lvl="2" indent="-228600" algn="ctr">
              <a:lnSpc>
                <a:spcPct val="100000"/>
              </a:lnSpc>
              <a:spcBef>
                <a:spcPts val="480"/>
              </a:spcBef>
              <a:spcAft>
                <a:spcPts val="0"/>
              </a:spcAft>
              <a:buClr>
                <a:srgbClr val="4C9BDB"/>
              </a:buClr>
              <a:buSzPts val="2400"/>
              <a:buFont typeface="Calibri"/>
              <a:buNone/>
              <a:defRPr/>
            </a:lvl3pPr>
            <a:lvl4pPr marL="1828800" lvl="3" indent="-228600" algn="ctr">
              <a:lnSpc>
                <a:spcPct val="100000"/>
              </a:lnSpc>
              <a:spcBef>
                <a:spcPts val="400"/>
              </a:spcBef>
              <a:spcAft>
                <a:spcPts val="0"/>
              </a:spcAft>
              <a:buClr>
                <a:srgbClr val="4C9BDB"/>
              </a:buClr>
              <a:buSzPts val="2000"/>
              <a:buFont typeface="Calibri"/>
              <a:buNone/>
              <a:defRPr/>
            </a:lvl4pPr>
            <a:lvl5pPr marL="2286000" lvl="4" indent="-228600" algn="ctr">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3" name="Google Shape;33;p91" descr="GCProject-white-CMJN.jpg"/>
          <p:cNvPicPr preferRelativeResize="0"/>
          <p:nvPr/>
        </p:nvPicPr>
        <p:blipFill rotWithShape="1">
          <a:blip r:embed="rId2">
            <a:alphaModFix/>
          </a:blip>
          <a:srcRect/>
          <a:stretch/>
        </p:blipFill>
        <p:spPr>
          <a:xfrm>
            <a:off x="0" y="9"/>
            <a:ext cx="1741516" cy="743989"/>
          </a:xfrm>
          <a:prstGeom prst="rect">
            <a:avLst/>
          </a:prstGeom>
          <a:noFill/>
          <a:ln>
            <a:noFill/>
          </a:ln>
        </p:spPr>
      </p:pic>
      <p:cxnSp>
        <p:nvCxnSpPr>
          <p:cNvPr id="34" name="Google Shape;34;p91"/>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Blank">
  <p:cSld name="5_Blank">
    <p:spTree>
      <p:nvGrpSpPr>
        <p:cNvPr id="1" name="Shape 35"/>
        <p:cNvGrpSpPr/>
        <p:nvPr/>
      </p:nvGrpSpPr>
      <p:grpSpPr>
        <a:xfrm>
          <a:off x="0" y="0"/>
          <a:ext cx="0" cy="0"/>
          <a:chOff x="0" y="0"/>
          <a:chExt cx="0" cy="0"/>
        </a:xfrm>
      </p:grpSpPr>
      <p:sp>
        <p:nvSpPr>
          <p:cNvPr id="36" name="Google Shape;36;p9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92"/>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64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914400" lvl="1" indent="-228600" algn="ctr">
              <a:lnSpc>
                <a:spcPct val="100000"/>
              </a:lnSpc>
              <a:spcBef>
                <a:spcPts val="560"/>
              </a:spcBef>
              <a:spcAft>
                <a:spcPts val="0"/>
              </a:spcAft>
              <a:buClr>
                <a:srgbClr val="4C9BDB"/>
              </a:buClr>
              <a:buSzPts val="2800"/>
              <a:buFont typeface="Calibri"/>
              <a:buNone/>
              <a:defRPr/>
            </a:lvl2pPr>
            <a:lvl3pPr marL="1371600" lvl="2" indent="-228600" algn="ctr">
              <a:lnSpc>
                <a:spcPct val="100000"/>
              </a:lnSpc>
              <a:spcBef>
                <a:spcPts val="480"/>
              </a:spcBef>
              <a:spcAft>
                <a:spcPts val="0"/>
              </a:spcAft>
              <a:buClr>
                <a:srgbClr val="4C9BDB"/>
              </a:buClr>
              <a:buSzPts val="2400"/>
              <a:buFont typeface="Calibri"/>
              <a:buNone/>
              <a:defRPr/>
            </a:lvl3pPr>
            <a:lvl4pPr marL="1828800" lvl="3" indent="-228600" algn="ctr">
              <a:lnSpc>
                <a:spcPct val="100000"/>
              </a:lnSpc>
              <a:spcBef>
                <a:spcPts val="400"/>
              </a:spcBef>
              <a:spcAft>
                <a:spcPts val="0"/>
              </a:spcAft>
              <a:buClr>
                <a:srgbClr val="4C9BDB"/>
              </a:buClr>
              <a:buSzPts val="2000"/>
              <a:buFont typeface="Calibri"/>
              <a:buNone/>
              <a:defRPr/>
            </a:lvl4pPr>
            <a:lvl5pPr marL="2286000" lvl="4" indent="-228600" algn="ctr">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8" name="Google Shape;38;p92" descr="GCProject-white-CMJN.jpg"/>
          <p:cNvPicPr preferRelativeResize="0"/>
          <p:nvPr/>
        </p:nvPicPr>
        <p:blipFill rotWithShape="1">
          <a:blip r:embed="rId2">
            <a:alphaModFix/>
          </a:blip>
          <a:srcRect/>
          <a:stretch/>
        </p:blipFill>
        <p:spPr>
          <a:xfrm>
            <a:off x="0" y="9"/>
            <a:ext cx="1741516" cy="743989"/>
          </a:xfrm>
          <a:prstGeom prst="rect">
            <a:avLst/>
          </a:prstGeom>
          <a:noFill/>
          <a:ln>
            <a:noFill/>
          </a:ln>
        </p:spPr>
      </p:pic>
      <p:cxnSp>
        <p:nvCxnSpPr>
          <p:cNvPr id="39" name="Google Shape;39;p92"/>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0"/>
        <p:cNvGrpSpPr/>
        <p:nvPr/>
      </p:nvGrpSpPr>
      <p:grpSpPr>
        <a:xfrm>
          <a:off x="0" y="0"/>
          <a:ext cx="0" cy="0"/>
          <a:chOff x="0" y="0"/>
          <a:chExt cx="0" cy="0"/>
        </a:xfrm>
      </p:grpSpPr>
      <p:pic>
        <p:nvPicPr>
          <p:cNvPr id="41" name="Google Shape;41;p93"/>
          <p:cNvPicPr preferRelativeResize="0"/>
          <p:nvPr/>
        </p:nvPicPr>
        <p:blipFill rotWithShape="1">
          <a:blip r:embed="rId2">
            <a:alphaModFix/>
          </a:blip>
          <a:srcRect/>
          <a:stretch/>
        </p:blipFill>
        <p:spPr>
          <a:xfrm>
            <a:off x="286413" y="9"/>
            <a:ext cx="1749112" cy="746125"/>
          </a:xfrm>
          <a:prstGeom prst="rect">
            <a:avLst/>
          </a:prstGeom>
          <a:noFill/>
          <a:ln>
            <a:noFill/>
          </a:ln>
        </p:spPr>
      </p:pic>
      <p:pic>
        <p:nvPicPr>
          <p:cNvPr id="42" name="Google Shape;42;p93" descr="GCProject-white-CMJN.jpg"/>
          <p:cNvPicPr preferRelativeResize="0"/>
          <p:nvPr/>
        </p:nvPicPr>
        <p:blipFill rotWithShape="1">
          <a:blip r:embed="rId3">
            <a:alphaModFix/>
          </a:blip>
          <a:srcRect/>
          <a:stretch/>
        </p:blipFill>
        <p:spPr>
          <a:xfrm>
            <a:off x="0" y="9"/>
            <a:ext cx="2321941" cy="746125"/>
          </a:xfrm>
          <a:prstGeom prst="rect">
            <a:avLst/>
          </a:prstGeom>
          <a:noFill/>
          <a:ln>
            <a:noFill/>
          </a:ln>
        </p:spPr>
      </p:pic>
      <p:cxnSp>
        <p:nvCxnSpPr>
          <p:cNvPr id="43" name="Google Shape;43;p93"/>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
        <p:nvSpPr>
          <p:cNvPr id="44" name="Google Shape;44;p9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4C9BDB"/>
              </a:buClr>
              <a:buSzPts val="4400"/>
              <a:buFont typeface="Arial"/>
              <a:buNone/>
              <a:defRPr sz="4400" b="0" i="0" u="none" strike="noStrike" cap="none">
                <a:solidFill>
                  <a:srgbClr val="4C9BD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C9BDB"/>
              </a:buClr>
              <a:buSzPts val="3200"/>
              <a:buFont typeface="Arial"/>
              <a:buChar char="•"/>
              <a:defRPr sz="3200" b="0" i="0" u="none" strike="noStrike" cap="none">
                <a:solidFill>
                  <a:srgbClr val="4C9BDB"/>
                </a:solidFill>
                <a:latin typeface="Calibri"/>
                <a:ea typeface="Calibri"/>
                <a:cs typeface="Calibri"/>
                <a:sym typeface="Calibri"/>
              </a:defRPr>
            </a:lvl1pPr>
            <a:lvl2pPr marL="914400" marR="0" lvl="1" indent="-406400" algn="l" rtl="0">
              <a:lnSpc>
                <a:spcPct val="100000"/>
              </a:lnSpc>
              <a:spcBef>
                <a:spcPts val="560"/>
              </a:spcBef>
              <a:spcAft>
                <a:spcPts val="0"/>
              </a:spcAft>
              <a:buClr>
                <a:srgbClr val="4C9BDB"/>
              </a:buClr>
              <a:buSzPts val="2800"/>
              <a:buFont typeface="Arial"/>
              <a:buChar char="–"/>
              <a:defRPr sz="2800" b="0" i="0" u="none" strike="noStrike" cap="none">
                <a:solidFill>
                  <a:srgbClr val="4C9BDB"/>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4C9BDB"/>
              </a:buClr>
              <a:buSzPts val="2400"/>
              <a:buFont typeface="Arial"/>
              <a:buChar char="•"/>
              <a:defRPr sz="2400" b="0" i="0" u="none" strike="noStrike" cap="none">
                <a:solidFill>
                  <a:srgbClr val="4C9BDB"/>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4C9BDB"/>
              </a:buClr>
              <a:buSzPts val="2000"/>
              <a:buFont typeface="Arial"/>
              <a:buChar char="–"/>
              <a:defRPr sz="2000" b="0" i="0" u="none" strike="noStrike" cap="none">
                <a:solidFill>
                  <a:srgbClr val="4C9BDB"/>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4C9BDB"/>
              </a:buClr>
              <a:buSzPts val="2000"/>
              <a:buFont typeface="Arial"/>
              <a:buChar char="»"/>
              <a:defRPr sz="2000" b="0" i="0" u="none" strike="noStrike" cap="none">
                <a:solidFill>
                  <a:srgbClr val="4C9BDB"/>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609600" y="6356359"/>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4CB2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4165600" y="6356359"/>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4CB2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8737600" y="6356359"/>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www.globalcarbonproject.org/carbonbudge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www.globalcarbonproject.org/carbonbudge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www.globalcarbonproject.org/carbonbudge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globalcarbonproject.org/carbonbudge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4-4811-202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http://www.globalcarbonproject.org/carbonbudge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www.globalcarbonproject.org/carbonbudge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www.globalcarbonproject.org/carbonbudget/"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www.globalcarbonproject.org/carbonbudget/"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www.globalcarbonproject.org/carbonbudge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hyperlink" Target="http://www.globalcarbonproject.org/carbonbudget/"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www.globalcarbonproject.org/carbonbudge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www.globalcarbonproject.org/carbonbudge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www.globalcarbonproject.org/carbonbudge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www.globalcarbonproject.org/carbonbudget/"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hyperlink" Target="http://www.globalcarbonproject.org/carbonbudge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hyperlink" Target="http://www.globalcarbonproject.org/carbonbudge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nergy.appstate.edu/research/work-areas/cdiac-appstate"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hyperlink" Target="http://www.globalcarbonproject.org/carbonbudge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bp.com/en/global/corporate/energy-economics/statistical-review-of-world-energy.html"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www.globalcarbonproject.org/carbonbudget/"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http://www.globalcarbonproject.org/carbonbudge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eia.gov/outlooks/steo/archives/Oct22.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4-4811-2022"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hyperlink" Target="http://www.globalcarbonproject.org/carbonbudge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www.globalcarbonproject.org/carbonbudge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www.globalcarbonproject.org/carbonbudget/"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hyperlink" Target="mailto:Pep.Canadell@csiro.au" TargetMode="External"/><Relationship Id="rId3" Type="http://schemas.openxmlformats.org/officeDocument/2006/relationships/hyperlink" Target="https://globalcarbonbudget.org/carbonbudget"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www.globalcarbonatlas.org/" TargetMode="External"/><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hyperlink" Target="http://www.globalcarbonproject.org/carbonbudget/"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4-4811-2022"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www.globalcarbonproject.org/carbonbudget/"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48.png"/><Relationship Id="rId4" Type="http://schemas.openxmlformats.org/officeDocument/2006/relationships/hyperlink" Target="http://www.globalcarbonproject.org/carbonbudge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hyperlink" Target="http://www.globalcarbonproject.org/carbonbudge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4-4811-2022"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s://doi.org/10.5194/essd-14-4811-2022" TargetMode="External"/><Relationship Id="rId7"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hyperlink" Target="http://www.globalcarbonproject.org/carbonbudget/" TargetMode="External"/><Relationship Id="rId9"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hyperlink" Target="http://www.globalcarbonproject.org/carbonbudge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tinyurl.com/GCB22fig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globalcarbonbudget.org/carbonbudge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4-4811-2022"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hyperlink" Target="http://www.globalcarbonproject.org/carbonbudget/"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esrl.noaa.gov/gmd/ccgg/trends/"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4-4811-2022"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esrl.noaa.gov/gmd/ccgg/trends/"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hyperlink" Target="http://www.globalcarbonproject.org/carbonbudget/"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socat.info/" TargetMode="External"/><Relationship Id="rId7"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4-4811-2022" TargetMode="External"/><Relationship Id="rId4" Type="http://schemas.openxmlformats.org/officeDocument/2006/relationships/hyperlink" Target="https://doi.org/10.5194/essd-8-383-2016"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hyperlink" Target="http://www.globalcarbonproject.org/carbonbudget/"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hyperlink" Target="http://www.globalcarbonproject.org/carbonbudget/"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hyperlink" Target="http://www.globalcarbonproject.org/carbonbudget/"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hyperlink" Target="http://www.globalcarbonproject.org/carbonbudget/"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4-4811-2022"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globalcarbonbudget.org/carbonbudg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tinyurl.com/GCB22figs"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hyperlink" Target="http://www.globalcarbonproject.org/carbonbudget/"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hyperlink" Target="http://www.globalcarbonproject.org/carbonbudget/"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hyperlink" Target="http://www.globalcarbonproject.org/carbonbudget/"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8" Type="http://schemas.openxmlformats.org/officeDocument/2006/relationships/hyperlink" Target="https://essd.copernicus.org/articles/14/4811/2022/" TargetMode="External"/><Relationship Id="rId13" Type="http://schemas.openxmlformats.org/officeDocument/2006/relationships/image" Target="../media/image78.png"/><Relationship Id="rId18" Type="http://schemas.openxmlformats.org/officeDocument/2006/relationships/image" Target="../media/image82.png"/><Relationship Id="rId3" Type="http://schemas.openxmlformats.org/officeDocument/2006/relationships/hyperlink" Target="http://www.nies.go.jp/" TargetMode="External"/><Relationship Id="rId21" Type="http://schemas.openxmlformats.org/officeDocument/2006/relationships/image" Target="../media/image85.png"/><Relationship Id="rId7" Type="http://schemas.openxmlformats.org/officeDocument/2006/relationships/image" Target="../media/image5.png"/><Relationship Id="rId12" Type="http://schemas.openxmlformats.org/officeDocument/2006/relationships/image" Target="../media/image77.png"/><Relationship Id="rId17" Type="http://schemas.openxmlformats.org/officeDocument/2006/relationships/image" Target="../media/image81.png"/><Relationship Id="rId2" Type="http://schemas.openxmlformats.org/officeDocument/2006/relationships/notesSlide" Target="../notesSlides/notesSlide64.xml"/><Relationship Id="rId16" Type="http://schemas.openxmlformats.org/officeDocument/2006/relationships/image" Target="../media/image80.png"/><Relationship Id="rId20"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hyperlink" Target="https://www.carboncyclescience.us/" TargetMode="External"/><Relationship Id="rId15" Type="http://schemas.openxmlformats.org/officeDocument/2006/relationships/image" Target="../media/image79.png"/><Relationship Id="rId10" Type="http://schemas.openxmlformats.org/officeDocument/2006/relationships/image" Target="../media/image75.svg"/><Relationship Id="rId19" Type="http://schemas.openxmlformats.org/officeDocument/2006/relationships/image" Target="../media/image83.png"/><Relationship Id="rId4" Type="http://schemas.openxmlformats.org/officeDocument/2006/relationships/image" Target="../media/image72.png"/><Relationship Id="rId9" Type="http://schemas.openxmlformats.org/officeDocument/2006/relationships/image" Target="../media/image74.png"/><Relationship Id="rId14" Type="http://schemas.openxmlformats.org/officeDocument/2006/relationships/hyperlink" Target="http://www.lsce.ipsl.fr/en/"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hyperlink" Target="http://www.globalcarbonproject.org/carbonbudget/"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hyperlink" Target="http://www.globalcarbonproject.org/carbonbudget/"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hyperlink" Target="http://www.globalcarbonproject.org/carbonbudge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4-4811-2022"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hyperlink" Target="http://www.globalcarbonproject.org/carbonbudget/"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hyperlink" Target="http://www.globalcarbonproject.org/carbonbudget/"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unstats.un.org/unsd/default.htm"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4-4811-2022"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hyperlink" Target="http://www.globalcarbonproject.org/carbonbudget/"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hyperlink" Target="http://www.globalcarbonproject.org/carbonbudget/"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hyperlink" Target="http://www.globalcarbonproject.org/carbonbudget/"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hyperlink" Target="http://www.globalcarbonproject.org/" TargetMode="External"/><Relationship Id="rId4" Type="http://schemas.openxmlformats.org/officeDocument/2006/relationships/hyperlink" Target="https://doi.org/10.5194/essd-14-4811-2022"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hyperlink" Target="http://www.globalcarbonproject.org/" TargetMode="External"/><Relationship Id="rId4" Type="http://schemas.openxmlformats.org/officeDocument/2006/relationships/hyperlink" Target="https://doi.org/10.5194/essd-14-4811-2022"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esrl.noaa.gov/gmd/ccgg/trends/" TargetMode="External"/><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4-4811-2022" TargetMode="External"/><Relationship Id="rId4" Type="http://schemas.openxmlformats.org/officeDocument/2006/relationships/hyperlink" Target="https://scripps.ucsd.edu/"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4-4811-2022"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biogeosciences.net/9/3247/2012/bg-9-3247-2012.html"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82.xml.rels><?xml version="1.0" encoding="UTF-8" standalone="yes"?>
<Relationships xmlns="http://schemas.openxmlformats.org/package/2006/relationships"><Relationship Id="rId3" Type="http://schemas.openxmlformats.org/officeDocument/2006/relationships/hyperlink" Target="http://dx.doi.org/10.1088/1748-9326/8/3/034011"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83.xml.rels><?xml version="1.0" encoding="UTF-8" standalone="yes"?>
<Relationships xmlns="http://schemas.openxmlformats.org/package/2006/relationships"><Relationship Id="rId3" Type="http://schemas.openxmlformats.org/officeDocument/2006/relationships/hyperlink" Target="https://doi.org/10.1126/science.abj1572"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1.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hyperlink" Target="http://www.globalcarbonproject.org/carbonbudget/"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hyperlink" Target="http://www.globalcarbonproject.org/carbonbudget/"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hyperlink" Target="http://www.globalcarbonproject.org/carbonbudget/"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doi.org/10.5194/essd-14-4811-2022"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hyperlink" Target="http://www.globalcarbonproject.org/carbonbudget/"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3" Type="http://schemas.openxmlformats.org/officeDocument/2006/relationships/image" Target="../media/image16.png"/><Relationship Id="rId7" Type="http://schemas.openxmlformats.org/officeDocument/2006/relationships/hyperlink" Target="https://www.ipcc.ch/report/ar6/wg1/"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doi.org/10.5194/essd-14-4811-2022" TargetMode="External"/><Relationship Id="rId5" Type="http://schemas.openxmlformats.org/officeDocument/2006/relationships/hyperlink" Target="http://www.esrl.noaa.gov/gmd/ccgg/trends/" TargetMode="External"/><Relationship Id="rId4" Type="http://schemas.openxmlformats.org/officeDocument/2006/relationships/image" Target="../media/image17.svg"/></Relationships>
</file>

<file path=ppt/slides/_rels/slide90.xml.rels><?xml version="1.0" encoding="UTF-8" standalone="yes"?>
<Relationships xmlns="http://schemas.openxmlformats.org/package/2006/relationships"><Relationship Id="rId3" Type="http://schemas.openxmlformats.org/officeDocument/2006/relationships/hyperlink" Target="http://www.bp.com/en/global/corporate/energy-economics/statistical-review-of-world-energy.html"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107.png"/><Relationship Id="rId4" Type="http://schemas.openxmlformats.org/officeDocument/2006/relationships/hyperlink" Target="http://www.globalcarbonproject.org/carbonbudget/"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ww.bp.com/en/global/corporate/energy-economics/statistical-review-of-world-energy.html"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hyperlink" Target="http://www.globalcarbonproject.org/carbonbudget/"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www.bp.com/en/global/corporate/energy-economics/statistical-review-of-world-energy.html"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hyperlink" Target="http://www.globalcarbonproject.org/carbonbudget/"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bp.com/en/global/corporate/energy-economics/statistical-review-of-world-energy.html"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110.png"/><Relationship Id="rId4" Type="http://schemas.openxmlformats.org/officeDocument/2006/relationships/hyperlink" Target="http://www.globalcarbonproject.org/carbonbudget/"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www.bp.com/en/global/corporate/energy-economics/statistical-review-of-world-energy.html"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hyperlink" Target="http://www.globalcarbonproject.org/carbonbudg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title"/>
          </p:nvPr>
        </p:nvSpPr>
        <p:spPr>
          <a:xfrm>
            <a:off x="2082063" y="223266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595959"/>
              </a:buClr>
              <a:buSzPts val="4400"/>
              <a:buFont typeface="Calibri"/>
              <a:buNone/>
            </a:pPr>
            <a:r>
              <a:rPr lang="en-GB" b="1" noProof="1">
                <a:solidFill>
                  <a:srgbClr val="595959"/>
                </a:solidFill>
                <a:latin typeface="Calibri"/>
                <a:ea typeface="Calibri"/>
                <a:cs typeface="Calibri"/>
                <a:sym typeface="Calibri"/>
              </a:rPr>
              <a:t>Global Carbon Budget</a:t>
            </a:r>
            <a:endParaRPr lang="en-GB" noProof="1"/>
          </a:p>
        </p:txBody>
      </p:sp>
      <p:sp>
        <p:nvSpPr>
          <p:cNvPr id="51" name="Google Shape;51;p1"/>
          <p:cNvSpPr txBox="1">
            <a:spLocks noGrp="1"/>
          </p:cNvSpPr>
          <p:nvPr>
            <p:ph type="body" idx="4294967295"/>
          </p:nvPr>
        </p:nvSpPr>
        <p:spPr>
          <a:xfrm>
            <a:off x="7197725" y="6257489"/>
            <a:ext cx="4994275" cy="5588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4C9BDB"/>
              </a:buClr>
              <a:buSzPts val="1600"/>
              <a:buNone/>
            </a:pPr>
            <a:r>
              <a:rPr lang="en-GB" sz="1600" noProof="1">
                <a:solidFill>
                  <a:srgbClr val="4083B7"/>
                </a:solidFill>
              </a:rPr>
              <a:t>Published on 11 November 2022</a:t>
            </a:r>
            <a:endParaRPr lang="en-GB" noProof="1">
              <a:solidFill>
                <a:srgbClr val="4083B7"/>
              </a:solidFill>
            </a:endParaRPr>
          </a:p>
        </p:txBody>
      </p:sp>
      <p:sp>
        <p:nvSpPr>
          <p:cNvPr id="52" name="Google Shape;52;p1"/>
          <p:cNvSpPr txBox="1">
            <a:spLocks noGrp="1"/>
          </p:cNvSpPr>
          <p:nvPr>
            <p:ph type="body" idx="1"/>
          </p:nvPr>
        </p:nvSpPr>
        <p:spPr>
          <a:xfrm>
            <a:off x="2962427" y="3383780"/>
            <a:ext cx="6466403" cy="1416829"/>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00000"/>
              </a:lnSpc>
              <a:spcBef>
                <a:spcPts val="0"/>
              </a:spcBef>
              <a:spcAft>
                <a:spcPts val="0"/>
              </a:spcAft>
              <a:buClr>
                <a:srgbClr val="595959"/>
              </a:buClr>
              <a:buSzPct val="100000"/>
              <a:buFont typeface="Calibri"/>
              <a:buNone/>
            </a:pPr>
            <a:r>
              <a:rPr lang="en-GB" noProof="1">
                <a:solidFill>
                  <a:srgbClr val="595959"/>
                </a:solidFill>
                <a:latin typeface="Calibri"/>
                <a:ea typeface="Calibri"/>
                <a:cs typeface="Calibri"/>
                <a:sym typeface="Calibri"/>
              </a:rPr>
              <a:t>2022</a:t>
            </a:r>
            <a:endParaRPr lang="en-GB" noProof="1"/>
          </a:p>
        </p:txBody>
      </p:sp>
      <p:sp>
        <p:nvSpPr>
          <p:cNvPr id="53" name="Google Shape;53;p1"/>
          <p:cNvSpPr txBox="1">
            <a:spLocks noGrp="1"/>
          </p:cNvSpPr>
          <p:nvPr>
            <p:ph type="body" idx="4294967295"/>
          </p:nvPr>
        </p:nvSpPr>
        <p:spPr>
          <a:xfrm>
            <a:off x="7197725" y="6550574"/>
            <a:ext cx="4994275" cy="386742"/>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4C9BDB"/>
              </a:buClr>
              <a:buSzPts val="1000"/>
              <a:buNone/>
            </a:pPr>
            <a:r>
              <a:rPr lang="en-GB" sz="1000" noProof="1">
                <a:solidFill>
                  <a:srgbClr val="4083B7"/>
                </a:solidFill>
              </a:rPr>
              <a:t>PowerPoint version 0.93 (7 November 2022)</a:t>
            </a:r>
          </a:p>
        </p:txBody>
      </p:sp>
      <p:pic>
        <p:nvPicPr>
          <p:cNvPr id="54" name="Google Shape;54;p1"/>
          <p:cNvPicPr preferRelativeResize="0"/>
          <p:nvPr/>
        </p:nvPicPr>
        <p:blipFill rotWithShape="1">
          <a:blip r:embed="rId3">
            <a:alphaModFix/>
          </a:blip>
          <a:srcRect/>
          <a:stretch/>
        </p:blipFill>
        <p:spPr>
          <a:xfrm>
            <a:off x="1670600" y="6310685"/>
            <a:ext cx="1483305" cy="452407"/>
          </a:xfrm>
          <a:prstGeom prst="rect">
            <a:avLst/>
          </a:prstGeom>
          <a:noFill/>
          <a:ln>
            <a:noFill/>
          </a:ln>
        </p:spPr>
      </p:pic>
      <p:sp>
        <p:nvSpPr>
          <p:cNvPr id="55" name="Google Shape;55;p1"/>
          <p:cNvSpPr txBox="1"/>
          <p:nvPr/>
        </p:nvSpPr>
        <p:spPr>
          <a:xfrm>
            <a:off x="278296" y="6299966"/>
            <a:ext cx="1392304"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Calibri"/>
                <a:ea typeface="Calibri"/>
                <a:cs typeface="Calibri"/>
                <a:sym typeface="Calibri"/>
              </a:rPr>
              <a:t>The GCP is a Global</a:t>
            </a:r>
            <a:br>
              <a:rPr lang="en-GB" sz="1200" b="0" i="0" u="none" strike="noStrike" cap="none">
                <a:solidFill>
                  <a:srgbClr val="7F7F7F"/>
                </a:solidFill>
                <a:latin typeface="Calibri"/>
                <a:ea typeface="Calibri"/>
                <a:cs typeface="Calibri"/>
                <a:sym typeface="Calibri"/>
              </a:rPr>
            </a:br>
            <a:r>
              <a:rPr lang="en-GB" sz="1200" b="0" i="0" u="none" strike="noStrike" cap="none">
                <a:solidFill>
                  <a:srgbClr val="7F7F7F"/>
                </a:solidFill>
                <a:latin typeface="Calibri"/>
                <a:ea typeface="Calibri"/>
                <a:cs typeface="Calibri"/>
                <a:sym typeface="Calibri"/>
              </a:rPr>
              <a:t>Research Project of</a:t>
            </a:r>
            <a:endParaRPr sz="1400" b="0" i="0" u="none" strike="noStrike" cap="none">
              <a:solidFill>
                <a:srgbClr val="000000"/>
              </a:solidFill>
              <a:latin typeface="Arial"/>
              <a:ea typeface="Arial"/>
              <a:cs typeface="Arial"/>
              <a:sym typeface="Arial"/>
            </a:endParaRPr>
          </a:p>
        </p:txBody>
      </p:sp>
      <p:sp>
        <p:nvSpPr>
          <p:cNvPr id="56" name="Google Shape;56;p1"/>
          <p:cNvSpPr txBox="1"/>
          <p:nvPr/>
        </p:nvSpPr>
        <p:spPr>
          <a:xfrm>
            <a:off x="3379503" y="6299965"/>
            <a:ext cx="1128707"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Calibri"/>
                <a:ea typeface="Calibri"/>
                <a:cs typeface="Calibri"/>
                <a:sym typeface="Calibri"/>
              </a:rPr>
              <a:t>and a Research</a:t>
            </a:r>
            <a:br>
              <a:rPr lang="en-GB" sz="1200" b="0" i="0" u="none" strike="noStrike" cap="none">
                <a:solidFill>
                  <a:srgbClr val="7F7F7F"/>
                </a:solidFill>
                <a:latin typeface="Calibri"/>
                <a:ea typeface="Calibri"/>
                <a:cs typeface="Calibri"/>
                <a:sym typeface="Calibri"/>
              </a:rPr>
            </a:br>
            <a:r>
              <a:rPr lang="en-GB" sz="1200" b="0" i="0" u="none" strike="noStrike" cap="none">
                <a:solidFill>
                  <a:srgbClr val="7F7F7F"/>
                </a:solidFill>
                <a:latin typeface="Calibri"/>
                <a:ea typeface="Calibri"/>
                <a:cs typeface="Calibri"/>
                <a:sym typeface="Calibri"/>
              </a:rPr>
              <a:t>Partner of</a:t>
            </a:r>
            <a:endParaRPr sz="1400" b="0" i="0" u="none" strike="noStrike" cap="none">
              <a:solidFill>
                <a:srgbClr val="000000"/>
              </a:solidFill>
              <a:latin typeface="Arial"/>
              <a:ea typeface="Arial"/>
              <a:cs typeface="Arial"/>
              <a:sym typeface="Arial"/>
            </a:endParaRPr>
          </a:p>
        </p:txBody>
      </p:sp>
      <p:pic>
        <p:nvPicPr>
          <p:cNvPr id="57" name="Google Shape;57;p1"/>
          <p:cNvPicPr preferRelativeResize="0"/>
          <p:nvPr/>
        </p:nvPicPr>
        <p:blipFill rotWithShape="1">
          <a:blip r:embed="rId4" cstate="hqprint">
            <a:alphaModFix/>
            <a:extLst>
              <a:ext uri="{28A0092B-C50C-407E-A947-70E740481C1C}">
                <a14:useLocalDpi xmlns:a14="http://schemas.microsoft.com/office/drawing/2010/main"/>
              </a:ext>
            </a:extLst>
          </a:blip>
          <a:srcRect t="15084"/>
          <a:stretch/>
        </p:blipFill>
        <p:spPr>
          <a:xfrm>
            <a:off x="4508210" y="6230695"/>
            <a:ext cx="1684618" cy="548917"/>
          </a:xfrm>
          <a:prstGeom prst="rect">
            <a:avLst/>
          </a:prstGeom>
          <a:noFill/>
          <a:ln>
            <a:noFill/>
          </a:ln>
        </p:spPr>
      </p:pic>
      <p:cxnSp>
        <p:nvCxnSpPr>
          <p:cNvPr id="58" name="Google Shape;58;p1"/>
          <p:cNvCxnSpPr/>
          <p:nvPr/>
        </p:nvCxnSpPr>
        <p:spPr>
          <a:xfrm>
            <a:off x="0" y="6219821"/>
            <a:ext cx="12192000" cy="0"/>
          </a:xfrm>
          <a:prstGeom prst="straightConnector1">
            <a:avLst/>
          </a:prstGeom>
          <a:noFill/>
          <a:ln w="19050" cap="flat" cmpd="sng">
            <a:solidFill>
              <a:srgbClr val="595959"/>
            </a:solidFill>
            <a:prstDash val="solid"/>
            <a:round/>
            <a:headEnd type="none" w="sm" len="sm"/>
            <a:tailEnd type="none" w="sm" len="sm"/>
          </a:ln>
        </p:spPr>
      </p:cxnSp>
      <p:sp>
        <p:nvSpPr>
          <p:cNvPr id="5" name="Rectangle 4">
            <a:extLst>
              <a:ext uri="{FF2B5EF4-FFF2-40B4-BE49-F238E27FC236}">
                <a16:creationId xmlns:a16="http://schemas.microsoft.com/office/drawing/2014/main" id="{DDD790E4-B074-AAD5-8EBF-F37CF95F9DE2}"/>
              </a:ext>
            </a:extLst>
          </p:cNvPr>
          <p:cNvSpPr/>
          <p:nvPr/>
        </p:nvSpPr>
        <p:spPr>
          <a:xfrm>
            <a:off x="0" y="1503297"/>
            <a:ext cx="12191999" cy="3760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95BEF39D-5F68-7FAE-9444-C4719F50B8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9569" y="1735982"/>
            <a:ext cx="8632859" cy="3139221"/>
          </a:xfrm>
          <a:prstGeom prst="rect">
            <a:avLst/>
          </a:prstGeom>
        </p:spPr>
      </p:pic>
      <p:sp>
        <p:nvSpPr>
          <p:cNvPr id="7" name="TextBox 6">
            <a:extLst>
              <a:ext uri="{FF2B5EF4-FFF2-40B4-BE49-F238E27FC236}">
                <a16:creationId xmlns:a16="http://schemas.microsoft.com/office/drawing/2014/main" id="{88EABB7A-DFFF-2B4D-3299-7A1CD2427E63}"/>
              </a:ext>
            </a:extLst>
          </p:cNvPr>
          <p:cNvSpPr txBox="1"/>
          <p:nvPr/>
        </p:nvSpPr>
        <p:spPr>
          <a:xfrm>
            <a:off x="5170753" y="4218547"/>
            <a:ext cx="2044149" cy="1015663"/>
          </a:xfrm>
          <a:prstGeom prst="rect">
            <a:avLst/>
          </a:prstGeom>
          <a:noFill/>
        </p:spPr>
        <p:txBody>
          <a:bodyPr wrap="none" rtlCol="0">
            <a:spAutoFit/>
          </a:bodyPr>
          <a:lstStyle/>
          <a:p>
            <a:r>
              <a:rPr lang="en-US" sz="6000">
                <a:solidFill>
                  <a:schemeClr val="bg1"/>
                </a:solidFill>
                <a:latin typeface="Abadi" panose="020B0604020104020204" pitchFamily="34" charset="0"/>
              </a:rPr>
              <a:t>2022</a:t>
            </a:r>
            <a:endParaRPr lang="en-GB" sz="6000">
              <a:solidFill>
                <a:schemeClr val="bg1"/>
              </a:solidFill>
              <a:latin typeface="Abadi" panose="020B06040201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0"/>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35" name="Google Shape;135;p10"/>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Key Highlights in 2022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6" name="Google Shape;156;p12"/>
          <p:cNvSpPr txBox="1">
            <a:spLocks noGrp="1"/>
          </p:cNvSpPr>
          <p:nvPr>
            <p:ph type="body" idx="1"/>
          </p:nvPr>
        </p:nvSpPr>
        <p:spPr>
          <a:xfrm>
            <a:off x="130261" y="767149"/>
            <a:ext cx="11944513" cy="848817"/>
          </a:xfrm>
          <a:prstGeom prst="rect">
            <a:avLst/>
          </a:prstGeom>
          <a:noFill/>
          <a:ln>
            <a:noFill/>
          </a:ln>
        </p:spPr>
        <p:txBody>
          <a:bodyPr spcFirstLastPara="1" wrap="square" lIns="91425" tIns="0" rIns="91425" bIns="0" anchor="ctr" anchorCtr="0">
            <a:normAutofit/>
          </a:bodyPr>
          <a:lstStyle/>
          <a:p>
            <a:pPr marL="0" lvl="0" indent="0" algn="ctr" rtl="0">
              <a:lnSpc>
                <a:spcPct val="90000"/>
              </a:lnSpc>
              <a:spcBef>
                <a:spcPts val="0"/>
              </a:spcBef>
              <a:spcAft>
                <a:spcPts val="0"/>
              </a:spcAft>
              <a:buClr>
                <a:srgbClr val="4C9BDB"/>
              </a:buClr>
              <a:buSzPts val="1800"/>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 37.1 ± 2 GtCO</a:t>
            </a:r>
            <a:r>
              <a:rPr lang="en-GB" baseline="-25000" noProof="1">
                <a:solidFill>
                  <a:srgbClr val="4083B7"/>
                </a:solidFill>
              </a:rPr>
              <a:t>2</a:t>
            </a:r>
            <a:r>
              <a:rPr lang="en-GB" noProof="1">
                <a:solidFill>
                  <a:srgbClr val="4083B7"/>
                </a:solidFill>
              </a:rPr>
              <a:t> in 2021, 63% over 1990</a:t>
            </a:r>
            <a:br>
              <a:rPr lang="en-GB" noProof="1">
                <a:solidFill>
                  <a:srgbClr val="4083B7"/>
                </a:solidFill>
              </a:rPr>
            </a:br>
            <a:r>
              <a:rPr lang="en-GB" noProof="1">
                <a:solidFill>
                  <a:srgbClr val="4083B7"/>
                </a:solidFill>
              </a:rPr>
              <a:t>  Projection for 2022: 37.5 ± 2 GtCO</a:t>
            </a:r>
            <a:r>
              <a:rPr lang="en-GB" baseline="-25000" noProof="1">
                <a:solidFill>
                  <a:srgbClr val="4083B7"/>
                </a:solidFill>
              </a:rPr>
              <a:t>2</a:t>
            </a:r>
            <a:r>
              <a:rPr lang="en-GB" noProof="1">
                <a:solidFill>
                  <a:srgbClr val="4083B7"/>
                </a:solidFill>
              </a:rPr>
              <a:t>, 1.0% [0.1% to +1.9%] higher than 2021</a:t>
            </a:r>
          </a:p>
        </p:txBody>
      </p:sp>
      <p:sp>
        <p:nvSpPr>
          <p:cNvPr id="149" name="Google Shape;149;p1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When including cement carbonation, the 2021 and 2022 estimates amount to 36.3 ± 2 GtCO</a:t>
            </a:r>
            <a:r>
              <a:rPr lang="en-GB" baseline="-25000" noProof="1">
                <a:solidFill>
                  <a:srgbClr val="4083B7"/>
                </a:solidFill>
              </a:rPr>
              <a:t>2</a:t>
            </a:r>
            <a:r>
              <a:rPr lang="en-GB" noProof="1">
                <a:solidFill>
                  <a:srgbClr val="4083B7"/>
                </a:solidFill>
              </a:rPr>
              <a:t> and 36.6 ± 2 GtCO</a:t>
            </a:r>
            <a:r>
              <a:rPr lang="en-GB" baseline="-25000" noProof="1">
                <a:solidFill>
                  <a:srgbClr val="4083B7"/>
                </a:solidFill>
              </a:rPr>
              <a:t>2</a:t>
            </a:r>
            <a:r>
              <a:rPr lang="en-GB" noProof="1">
                <a:solidFill>
                  <a:srgbClr val="4083B7"/>
                </a:solidFill>
              </a:rPr>
              <a:t> respectively </a:t>
            </a:r>
            <a:br>
              <a:rPr lang="en-GB" noProof="1">
                <a:solidFill>
                  <a:srgbClr val="4083B7"/>
                </a:solidFill>
              </a:rPr>
            </a:br>
            <a:r>
              <a:rPr lang="en-GB" noProof="1">
                <a:solidFill>
                  <a:srgbClr val="4083B7"/>
                </a:solidFill>
              </a:rPr>
              <a:t>The 2022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sp>
        <p:nvSpPr>
          <p:cNvPr id="150" name="Google Shape;150;p12"/>
          <p:cNvSpPr/>
          <p:nvPr/>
        </p:nvSpPr>
        <p:spPr>
          <a:xfrm>
            <a:off x="2522937" y="1247124"/>
            <a:ext cx="107950" cy="107950"/>
          </a:xfrm>
          <a:prstGeom prst="ellipse">
            <a:avLst/>
          </a:prstGeom>
          <a:solidFill>
            <a:srgbClr val="FF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1" name="Google Shape;151;p1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pic>
        <p:nvPicPr>
          <p:cNvPr id="152" name="Google Shape;152;p12"/>
          <p:cNvPicPr preferRelativeResize="0">
            <a:picLocks noGrp="1"/>
          </p:cNvPicPr>
          <p:nvPr>
            <p:ph type="pic" idx="2"/>
          </p:nvPr>
        </p:nvPicPr>
        <p:blipFill>
          <a:blip r:embed="rId5"/>
          <a:srcRect/>
          <a:stretch/>
        </p:blipFill>
        <p:spPr>
          <a:xfrm>
            <a:off x="2065482" y="1507679"/>
            <a:ext cx="8077420" cy="4544638"/>
          </a:xfrm>
          <a:prstGeom prst="rect">
            <a:avLst/>
          </a:prstGeom>
          <a:noFill/>
          <a:ln>
            <a:noFill/>
          </a:ln>
        </p:spPr>
      </p:pic>
      <p:grpSp>
        <p:nvGrpSpPr>
          <p:cNvPr id="153" name="Google Shape;153;p12"/>
          <p:cNvGrpSpPr/>
          <p:nvPr/>
        </p:nvGrpSpPr>
        <p:grpSpPr>
          <a:xfrm>
            <a:off x="9694542" y="3572455"/>
            <a:ext cx="2266950" cy="1958526"/>
            <a:chOff x="8300244" y="3209289"/>
            <a:chExt cx="2266950" cy="1958526"/>
          </a:xfrm>
        </p:grpSpPr>
        <p:pic>
          <p:nvPicPr>
            <p:cNvPr id="154" name="Google Shape;154;p12"/>
            <p:cNvPicPr preferRelativeResize="0"/>
            <p:nvPr/>
          </p:nvPicPr>
          <p:blipFill rotWithShape="1">
            <a:blip r:embed="rId6">
              <a:alphaModFix/>
            </a:blip>
            <a:srcRect/>
            <a:stretch/>
          </p:blipFill>
          <p:spPr>
            <a:xfrm>
              <a:off x="8612231" y="3209289"/>
              <a:ext cx="1642975" cy="1079500"/>
            </a:xfrm>
            <a:prstGeom prst="rect">
              <a:avLst/>
            </a:prstGeom>
            <a:noFill/>
            <a:ln>
              <a:noFill/>
            </a:ln>
          </p:spPr>
        </p:pic>
        <p:sp>
          <p:nvSpPr>
            <p:cNvPr id="155" name="Google Shape;155;p12"/>
            <p:cNvSpPr txBox="1"/>
            <p:nvPr/>
          </p:nvSpPr>
          <p:spPr>
            <a:xfrm>
              <a:off x="8300244" y="4454645"/>
              <a:ext cx="2266950" cy="71317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4C9BDB"/>
                </a:buClr>
                <a:buSzPts val="1600"/>
                <a:buFont typeface="Arial"/>
                <a:buNone/>
              </a:pPr>
              <a:r>
                <a:rPr lang="en-GB" sz="1600">
                  <a:solidFill>
                    <a:srgbClr val="4083B7"/>
                  </a:solidFill>
                  <a:latin typeface="Calibri"/>
                  <a:ea typeface="Calibri"/>
                  <a:cs typeface="Calibri"/>
                  <a:sym typeface="Calibri"/>
                </a:rPr>
                <a:t>Uncertainty is ±5% for one standard deviation (IPCC “likely” range)</a:t>
              </a:r>
              <a:endParaRPr sz="1600">
                <a:solidFill>
                  <a:srgbClr val="4083B7"/>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Emissions Projections for 2022</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 are projected to increase by 1.0% [0.1% to 1.9%] in 2022</a:t>
            </a:r>
            <a:endParaRPr lang="en-GB" noProof="1">
              <a:solidFill>
                <a:srgbClr val="4083B7"/>
              </a:solidFill>
              <a:highlight>
                <a:srgbClr val="FFFF00"/>
              </a:highlight>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The 2022 projections are based on preliminary data and modelling. </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 </a:t>
            </a:r>
            <a:r>
              <a:rPr lang="en-GB" u="sng" noProof="1">
                <a:solidFill>
                  <a:schemeClr val="hlink"/>
                </a:solidFill>
                <a:hlinkClick r:id="rId4"/>
              </a:rPr>
              <a:t>Global Carbon Project 2022</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6850"/>
            <a:ext cx="8080367" cy="454629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growth: 2020–2022</a:t>
            </a:r>
          </a:p>
        </p:txBody>
      </p:sp>
      <p:sp>
        <p:nvSpPr>
          <p:cNvPr id="172" name="Google Shape;172;p1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are expected to decrease in China and the EU in 2022,</a:t>
            </a:r>
            <a:br>
              <a:rPr lang="en-GB" noProof="1">
                <a:solidFill>
                  <a:srgbClr val="4083B7"/>
                </a:solidFill>
              </a:rPr>
            </a:br>
            <a:r>
              <a:rPr lang="en-GB" noProof="1">
                <a:solidFill>
                  <a:srgbClr val="4083B7"/>
                </a:solidFill>
              </a:rPr>
              <a:t>and increase in USA, India and the combined rest of the world (Others)</a:t>
            </a:r>
          </a:p>
        </p:txBody>
      </p:sp>
      <p:sp>
        <p:nvSpPr>
          <p:cNvPr id="173" name="Google Shape;173;p1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Figure shows the top four countries contributing to emissions changes</a:t>
            </a:r>
            <a:br>
              <a:rPr lang="en-GB" noProof="1">
                <a:solidFill>
                  <a:srgbClr val="4083B7"/>
                </a:solidFill>
              </a:rPr>
            </a:br>
            <a:r>
              <a:rPr lang="en-GB" noProof="1">
                <a:solidFill>
                  <a:srgbClr val="4083B7"/>
                </a:solidFill>
              </a:rPr>
              <a:t>International shipping and aviation are included in “Others”</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 </a:t>
            </a:r>
            <a:r>
              <a:rPr lang="en-GB" u="sng" noProof="1">
                <a:solidFill>
                  <a:schemeClr val="hlink"/>
                </a:solidFill>
                <a:hlinkClick r:id="rId4"/>
              </a:rPr>
              <a:t>Global Carbon Project 2022</a:t>
            </a:r>
            <a:endParaRPr lang="en-GB" noProof="1"/>
          </a:p>
        </p:txBody>
      </p:sp>
      <p:pic>
        <p:nvPicPr>
          <p:cNvPr id="174" name="Google Shape;174;p14"/>
          <p:cNvPicPr preferRelativeResize="0">
            <a:picLocks noGrp="1"/>
          </p:cNvPicPr>
          <p:nvPr>
            <p:ph type="pic" idx="2"/>
          </p:nvPr>
        </p:nvPicPr>
        <p:blipFill rotWithShape="1">
          <a:blip r:embed="rId5"/>
          <a:srcRect l="-18203" r="-18203"/>
          <a:stretch/>
        </p:blipFill>
        <p:spPr>
          <a:xfrm>
            <a:off x="609600" y="1600206"/>
            <a:ext cx="10972800" cy="45259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aphicFrame>
        <p:nvGraphicFramePr>
          <p:cNvPr id="141" name="Google Shape;141;p11"/>
          <p:cNvGraphicFramePr/>
          <p:nvPr>
            <p:extLst>
              <p:ext uri="{D42A27DB-BD31-4B8C-83A1-F6EECF244321}">
                <p14:modId xmlns:p14="http://schemas.microsoft.com/office/powerpoint/2010/main" val="763240370"/>
              </p:ext>
            </p:extLst>
          </p:nvPr>
        </p:nvGraphicFramePr>
        <p:xfrm>
          <a:off x="1653756" y="1179267"/>
          <a:ext cx="8884489" cy="4697160"/>
        </p:xfrm>
        <a:graphic>
          <a:graphicData uri="http://schemas.openxmlformats.org/drawingml/2006/table">
            <a:tbl>
              <a:tblPr>
                <a:noFill/>
                <a:tableStyleId>{CF0FC889-7F01-4FBF-9F89-4ACB798011AF}</a:tableStyleId>
              </a:tblPr>
              <a:tblGrid>
                <a:gridCol w="2053389">
                  <a:extLst>
                    <a:ext uri="{9D8B030D-6E8A-4147-A177-3AD203B41FA5}">
                      <a16:colId xmlns:a16="http://schemas.microsoft.com/office/drawing/2014/main" val="20000"/>
                    </a:ext>
                  </a:extLst>
                </a:gridCol>
                <a:gridCol w="1748590">
                  <a:extLst>
                    <a:ext uri="{9D8B030D-6E8A-4147-A177-3AD203B41FA5}">
                      <a16:colId xmlns:a16="http://schemas.microsoft.com/office/drawing/2014/main" val="20001"/>
                    </a:ext>
                  </a:extLst>
                </a:gridCol>
                <a:gridCol w="1540042">
                  <a:extLst>
                    <a:ext uri="{9D8B030D-6E8A-4147-A177-3AD203B41FA5}">
                      <a16:colId xmlns:a16="http://schemas.microsoft.com/office/drawing/2014/main" val="20002"/>
                    </a:ext>
                  </a:extLst>
                </a:gridCol>
                <a:gridCol w="1700463">
                  <a:extLst>
                    <a:ext uri="{9D8B030D-6E8A-4147-A177-3AD203B41FA5}">
                      <a16:colId xmlns:a16="http://schemas.microsoft.com/office/drawing/2014/main" val="20003"/>
                    </a:ext>
                  </a:extLst>
                </a:gridCol>
                <a:gridCol w="1842005">
                  <a:extLst>
                    <a:ext uri="{9D8B030D-6E8A-4147-A177-3AD203B41FA5}">
                      <a16:colId xmlns:a16="http://schemas.microsoft.com/office/drawing/2014/main" val="20004"/>
                    </a:ext>
                  </a:extLst>
                </a:gridCol>
              </a:tblGrid>
              <a:tr h="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Region / Country</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2021 emissions (billion tonnes/yr)</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2021 growth (percent)</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2022 projected emissions growth</a:t>
                      </a:r>
                      <a:br>
                        <a:rPr lang="en-GB" sz="1800" b="0" i="0" u="none" strike="noStrike" noProof="0">
                          <a:solidFill>
                            <a:srgbClr val="4083B7"/>
                          </a:solidFill>
                          <a:effectLst/>
                          <a:latin typeface="Calibri" panose="020F0502020204030204" pitchFamily="34" charset="0"/>
                        </a:rPr>
                      </a:br>
                      <a:r>
                        <a:rPr lang="en-GB" sz="1800" b="0" i="0" u="none" strike="noStrike" noProof="0">
                          <a:solidFill>
                            <a:srgbClr val="4083B7"/>
                          </a:solidFill>
                          <a:effectLst/>
                          <a:latin typeface="Calibri" panose="020F0502020204030204" pitchFamily="34" charset="0"/>
                        </a:rPr>
                        <a:t>(percent)</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2022 projected emissions</a:t>
                      </a:r>
                      <a:br>
                        <a:rPr lang="en-GB" sz="1800" b="0" i="0" u="none" strike="noStrike" noProof="0">
                          <a:solidFill>
                            <a:srgbClr val="4083B7"/>
                          </a:solidFill>
                          <a:effectLst/>
                          <a:latin typeface="Calibri" panose="020F0502020204030204" pitchFamily="34" charset="0"/>
                        </a:rPr>
                      </a:br>
                      <a:r>
                        <a:rPr lang="en-GB" sz="1800" b="0" i="0" u="none" strike="noStrike" noProof="0">
                          <a:solidFill>
                            <a:srgbClr val="4083B7"/>
                          </a:solidFill>
                          <a:effectLst/>
                          <a:latin typeface="Calibri" panose="020F0502020204030204" pitchFamily="34" charset="0"/>
                        </a:rPr>
                        <a:t>(billion tonnes/yr)</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China</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11.5</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+5.0%</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-0.9%</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11.4</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USA</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5.0</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+6.5%</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+1.5%</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5.1</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2"/>
                  </a:ext>
                </a:extLst>
              </a:tr>
              <a:tr h="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EU27</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2.8</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+6.8%</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-0.8%</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2.8</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3"/>
                  </a:ext>
                </a:extLst>
              </a:tr>
              <a:tr h="247125">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India</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2.7</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+11.1%</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+6.0%</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2.9</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4"/>
                  </a:ext>
                </a:extLst>
              </a:tr>
              <a:tr h="247125">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All others  (incl. IAS*)</a:t>
                      </a:r>
                      <a:endParaRPr lang="en-GB" sz="18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15.1</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+4.5%</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+1.7%</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15.4</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DAE5F1"/>
                    </a:solidFill>
                  </a:tcPr>
                </a:tc>
                <a:extLst>
                  <a:ext uri="{0D108BD9-81ED-4DB2-BD59-A6C34878D82A}">
                    <a16:rowId xmlns:a16="http://schemas.microsoft.com/office/drawing/2014/main" val="1055321981"/>
                  </a:ext>
                </a:extLst>
              </a:tr>
              <a:tr h="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dirty="0">
                          <a:solidFill>
                            <a:srgbClr val="4083B7"/>
                          </a:solidFill>
                          <a:latin typeface="Calibri"/>
                          <a:ea typeface="Calibri"/>
                          <a:cs typeface="Calibri"/>
                          <a:sym typeface="Calibri"/>
                        </a:rPr>
                        <a:t>World (incl. IAS*)</a:t>
                      </a:r>
                      <a:endParaRPr lang="en-GB" sz="1400" u="none" strike="noStrike" cap="none" noProof="0" dirty="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37.1</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+5.6%</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+1.0%</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37.5</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5F1"/>
                    </a:solidFill>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dirty="0">
                          <a:solidFill>
                            <a:srgbClr val="4083B7"/>
                          </a:solidFill>
                          <a:latin typeface="Calibri"/>
                          <a:ea typeface="Calibri"/>
                          <a:cs typeface="Calibri"/>
                          <a:sym typeface="Calibri"/>
                        </a:rPr>
                        <a:t>World (incl. IAS* and cement carbonation)</a:t>
                      </a:r>
                      <a:endParaRPr lang="en-GB" sz="1400" u="none" strike="noStrike" cap="none" noProof="0" dirty="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36.3</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+5.6%</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+1.0%</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36.6</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309377728"/>
                  </a:ext>
                </a:extLst>
              </a:tr>
            </a:tbl>
          </a:graphicData>
        </a:graphic>
      </p:graphicFrame>
      <p:sp>
        <p:nvSpPr>
          <p:cNvPr id="142" name="Google Shape;142;p1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Summary of fossil CO</a:t>
            </a:r>
            <a:r>
              <a:rPr lang="en-GB" baseline="-25000" noProof="1">
                <a:solidFill>
                  <a:srgbClr val="4083B7"/>
                </a:solidFill>
              </a:rPr>
              <a:t>2</a:t>
            </a:r>
            <a:r>
              <a:rPr lang="en-GB" noProof="1">
                <a:solidFill>
                  <a:srgbClr val="4083B7"/>
                </a:solidFill>
              </a:rPr>
              <a:t> emissions in 2021 and 2022</a:t>
            </a:r>
          </a:p>
        </p:txBody>
      </p:sp>
      <p:sp>
        <p:nvSpPr>
          <p:cNvPr id="143" name="Google Shape;143;p11"/>
          <p:cNvSpPr txBox="1">
            <a:spLocks noGrp="1"/>
          </p:cNvSpPr>
          <p:nvPr>
            <p:ph type="body" idx="4294967295"/>
          </p:nvPr>
        </p:nvSpPr>
        <p:spPr>
          <a:xfrm>
            <a:off x="289170" y="5898454"/>
            <a:ext cx="11613678" cy="896046"/>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sz="1400" noProof="1">
                <a:solidFill>
                  <a:srgbClr val="4083B7"/>
                </a:solidFill>
              </a:rPr>
              <a:t>*IAS: Emissions from use of international aviation and maritime shipping bunker fuels are not usually included in national totals</a:t>
            </a:r>
            <a:br>
              <a:rPr lang="en-GB" sz="1400" noProof="1">
                <a:solidFill>
                  <a:srgbClr val="4083B7"/>
                </a:solidFill>
              </a:rPr>
            </a:br>
            <a:r>
              <a:rPr lang="en-GB" sz="1400" noProof="1">
                <a:solidFill>
                  <a:srgbClr val="4083B7"/>
                </a:solidFill>
              </a:rPr>
              <a:t>Cement carbonation sink only included in global (World) estimate</a:t>
            </a:r>
            <a:br>
              <a:rPr lang="en-GB" sz="1400" noProof="1">
                <a:solidFill>
                  <a:srgbClr val="4083B7"/>
                </a:solidFill>
              </a:rPr>
            </a:br>
            <a:r>
              <a:rPr lang="en-GB" sz="1400" noProof="1">
                <a:solidFill>
                  <a:srgbClr val="4083B7"/>
                </a:solidFill>
              </a:rPr>
              <a:t>Source: </a:t>
            </a:r>
            <a:r>
              <a:rPr lang="en-GB" sz="1400" u="sng" noProof="1">
                <a:solidFill>
                  <a:schemeClr val="hlink"/>
                </a:solidFill>
                <a:hlinkClick r:id="rId3"/>
              </a:rPr>
              <a:t>Friedlingstein et al 2022</a:t>
            </a:r>
            <a:r>
              <a:rPr lang="en-GB" sz="1400" noProof="1">
                <a:solidFill>
                  <a:srgbClr val="4083B7"/>
                </a:solidFill>
                <a:latin typeface="Calibri"/>
                <a:ea typeface="Calibri"/>
                <a:cs typeface="Calibri"/>
                <a:sym typeface="Calibri"/>
              </a:rPr>
              <a:t>;</a:t>
            </a:r>
            <a:r>
              <a:rPr lang="en-GB" sz="1400" noProof="1">
                <a:solidFill>
                  <a:srgbClr val="000000"/>
                </a:solidFill>
                <a:latin typeface="Calibri"/>
                <a:ea typeface="Calibri"/>
                <a:cs typeface="Calibri"/>
                <a:sym typeface="Calibri"/>
              </a:rPr>
              <a:t> </a:t>
            </a:r>
            <a:r>
              <a:rPr lang="en-GB" sz="1400" u="sng" noProof="1">
                <a:solidFill>
                  <a:schemeClr val="hlink"/>
                </a:solidFill>
                <a:latin typeface="Calibri"/>
                <a:ea typeface="Calibri"/>
                <a:cs typeface="Calibri"/>
                <a:sym typeface="Calibri"/>
                <a:hlinkClick r:id="rId4"/>
              </a:rPr>
              <a:t>Global Carbon Project 2022</a:t>
            </a:r>
            <a:endParaRPr lang="en-GB" sz="1400" noProof="1">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7" name="Google Shape;172;p14">
            <a:extLst>
              <a:ext uri="{FF2B5EF4-FFF2-40B4-BE49-F238E27FC236}">
                <a16:creationId xmlns:a16="http://schemas.microsoft.com/office/drawing/2014/main" id="{D971CD75-DD5E-AE0D-7815-65A7AC4E0EB1}"/>
              </a:ext>
            </a:extLst>
          </p:cNvPr>
          <p:cNvSpPr txBox="1">
            <a:spLocks/>
          </p:cNvSpPr>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0"/>
              </a:spcAft>
              <a:buClr>
                <a:srgbClr val="4C9BDB"/>
              </a:buClr>
              <a:buSzPts val="1800"/>
              <a:buFont typeface="Arial"/>
              <a:buNone/>
              <a:defRPr sz="18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lvl="0" indent="0">
              <a:spcBef>
                <a:spcPts val="0"/>
              </a:spcBef>
            </a:pPr>
            <a:r>
              <a:rPr lang="en-GB" dirty="0">
                <a:solidFill>
                  <a:srgbClr val="4083B7"/>
                </a:solidFill>
              </a:rPr>
              <a:t>Land-use change emissions are 4.5 ± 2.6 GtCO</a:t>
            </a:r>
            <a:r>
              <a:rPr lang="en-GB" baseline="-25000" dirty="0">
                <a:solidFill>
                  <a:srgbClr val="4083B7"/>
                </a:solidFill>
              </a:rPr>
              <a:t>2</a:t>
            </a:r>
            <a:r>
              <a:rPr lang="en-GB" dirty="0">
                <a:solidFill>
                  <a:srgbClr val="4083B7"/>
                </a:solidFill>
              </a:rPr>
              <a:t> per year for 2012-2021, and show a negative trend in the last two decades,</a:t>
            </a:r>
            <a:br>
              <a:rPr lang="en-GB" dirty="0">
                <a:solidFill>
                  <a:srgbClr val="4083B7"/>
                </a:solidFill>
              </a:rPr>
            </a:br>
            <a:r>
              <a:rPr lang="en-GB" dirty="0">
                <a:solidFill>
                  <a:srgbClr val="4083B7"/>
                </a:solidFill>
              </a:rPr>
              <a:t>but estimates are still highly uncertain.     </a:t>
            </a:r>
            <a:r>
              <a:rPr lang="en-GB" noProof="1">
                <a:solidFill>
                  <a:srgbClr val="4083B7"/>
                </a:solidFill>
              </a:rPr>
              <a:t>Projection for 2022: 3.9 ± 2.6 GtCO</a:t>
            </a:r>
            <a:r>
              <a:rPr lang="en-GB" baseline="-25000" noProof="1">
                <a:solidFill>
                  <a:srgbClr val="4083B7"/>
                </a:solidFill>
              </a:rPr>
              <a:t>2</a:t>
            </a:r>
            <a:endParaRPr lang="en-GB" baseline="-25000" dirty="0">
              <a:solidFill>
                <a:srgbClr val="4083B7"/>
              </a:solidFill>
            </a:endParaRPr>
          </a:p>
        </p:txBody>
      </p:sp>
      <p:pic>
        <p:nvPicPr>
          <p:cNvPr id="5" name="Google Shape;401;p40">
            <a:extLst>
              <a:ext uri="{FF2B5EF4-FFF2-40B4-BE49-F238E27FC236}">
                <a16:creationId xmlns:a16="http://schemas.microsoft.com/office/drawing/2014/main" id="{6351A7EF-DBC5-3161-9A7D-A967C34323A2}"/>
              </a:ext>
            </a:extLst>
          </p:cNvPr>
          <p:cNvPicPr preferRelativeResize="0">
            <a:picLocks/>
          </p:cNvPicPr>
          <p:nvPr/>
        </p:nvPicPr>
        <p:blipFill rotWithShape="1">
          <a:blip r:embed="rId3"/>
          <a:srcRect l="-18203" r="-18203"/>
          <a:stretch/>
        </p:blipFill>
        <p:spPr>
          <a:xfrm>
            <a:off x="609600" y="1600206"/>
            <a:ext cx="10972800" cy="4525963"/>
          </a:xfrm>
          <a:prstGeom prst="rect">
            <a:avLst/>
          </a:prstGeom>
          <a:noFill/>
          <a:ln>
            <a:noFill/>
          </a:ln>
        </p:spPr>
      </p:pic>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dirty="0">
                <a:solidFill>
                  <a:srgbClr val="4083B7"/>
                </a:solidFill>
              </a:rPr>
              <a:t>Land-use change emissions</a:t>
            </a:r>
            <a:endParaRPr dirty="0">
              <a:solidFill>
                <a:srgbClr val="4083B7"/>
              </a:solidFill>
            </a:endParaRP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dirty="0">
                <a:solidFill>
                  <a:srgbClr val="4083B7"/>
                </a:solidFill>
              </a:rPr>
              <a:t>Estimates from three bookkeeping models</a:t>
            </a:r>
            <a:br>
              <a:rPr lang="en-GB" dirty="0">
                <a:solidFill>
                  <a:srgbClr val="4083B7"/>
                </a:solidFill>
              </a:rPr>
            </a:br>
            <a:r>
              <a:rPr lang="en-GB" dirty="0">
                <a:solidFill>
                  <a:srgbClr val="4083B7"/>
                </a:solidFill>
              </a:rPr>
              <a:t>Source: </a:t>
            </a:r>
            <a:r>
              <a:rPr lang="en-GB" u="sng" dirty="0">
                <a:solidFill>
                  <a:schemeClr val="hlink"/>
                </a:solidFill>
                <a:hlinkClick r:id="rId4"/>
              </a:rPr>
              <a:t>Friedlingstein et al 2022</a:t>
            </a:r>
            <a:r>
              <a:rPr lang="en-GB" dirty="0">
                <a:solidFill>
                  <a:srgbClr val="4083B7"/>
                </a:solidFill>
              </a:rPr>
              <a:t>;</a:t>
            </a:r>
            <a:r>
              <a:rPr lang="en-GB" dirty="0">
                <a:solidFill>
                  <a:srgbClr val="000000"/>
                </a:solidFill>
              </a:rPr>
              <a:t> </a:t>
            </a:r>
            <a:r>
              <a:rPr lang="en-GB" u="sng" dirty="0">
                <a:solidFill>
                  <a:schemeClr val="hlink"/>
                </a:solidFill>
                <a:hlinkClick r:id="rId5"/>
              </a:rPr>
              <a:t>Global Carbon Project 2022</a:t>
            </a:r>
            <a:endParaRPr dirty="0"/>
          </a:p>
        </p:txBody>
      </p:sp>
      <p:grpSp>
        <p:nvGrpSpPr>
          <p:cNvPr id="417" name="Google Shape;417;p42"/>
          <p:cNvGrpSpPr/>
          <p:nvPr/>
        </p:nvGrpSpPr>
        <p:grpSpPr>
          <a:xfrm>
            <a:off x="5121093" y="2086472"/>
            <a:ext cx="974907" cy="430847"/>
            <a:chOff x="3700219" y="1913848"/>
            <a:chExt cx="1157977" cy="495853"/>
          </a:xfrm>
        </p:grpSpPr>
        <p:sp>
          <p:nvSpPr>
            <p:cNvPr id="418" name="Google Shape;418;p42"/>
            <p:cNvSpPr txBox="1"/>
            <p:nvPr/>
          </p:nvSpPr>
          <p:spPr>
            <a:xfrm>
              <a:off x="3700219" y="1913848"/>
              <a:ext cx="1157977" cy="4958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dirty="0">
                  <a:solidFill>
                    <a:schemeClr val="dk1"/>
                  </a:solidFill>
                  <a:latin typeface="Arial" panose="020B0604020202020204" pitchFamily="34" charset="0"/>
                  <a:ea typeface="Calibri"/>
                  <a:cs typeface="Arial" panose="020B0604020202020204" pitchFamily="34" charset="0"/>
                  <a:sym typeface="Calibri"/>
                </a:rPr>
                <a:t>Indonesian fires</a:t>
              </a:r>
              <a:endParaRPr dirty="0">
                <a:latin typeface="Arial" panose="020B0604020202020204" pitchFamily="34" charset="0"/>
                <a:cs typeface="Arial" panose="020B0604020202020204" pitchFamily="34" charset="0"/>
              </a:endParaRPr>
            </a:p>
          </p:txBody>
        </p:sp>
        <p:cxnSp>
          <p:nvCxnSpPr>
            <p:cNvPr id="419" name="Google Shape;419;p42"/>
            <p:cNvCxnSpPr/>
            <p:nvPr/>
          </p:nvCxnSpPr>
          <p:spPr>
            <a:xfrm>
              <a:off x="4238633" y="2248325"/>
              <a:ext cx="417733" cy="0"/>
            </a:xfrm>
            <a:prstGeom prst="straightConnector1">
              <a:avLst/>
            </a:prstGeom>
            <a:noFill/>
            <a:ln w="9525" cap="flat" cmpd="sng">
              <a:solidFill>
                <a:schemeClr val="dk1"/>
              </a:solidFill>
              <a:prstDash val="solid"/>
              <a:round/>
              <a:headEnd type="none" w="med" len="med"/>
              <a:tailEnd type="stealth" w="med" len="med"/>
            </a:ln>
          </p:spPr>
        </p:cxnSp>
      </p:grpSp>
      <p:sp>
        <p:nvSpPr>
          <p:cNvPr id="6" name="Google Shape;150;p12">
            <a:extLst>
              <a:ext uri="{FF2B5EF4-FFF2-40B4-BE49-F238E27FC236}">
                <a16:creationId xmlns:a16="http://schemas.microsoft.com/office/drawing/2014/main" id="{4EE38F3F-8D71-9D7A-E94E-217BDB592C1F}"/>
              </a:ext>
            </a:extLst>
          </p:cNvPr>
          <p:cNvSpPr/>
          <p:nvPr/>
        </p:nvSpPr>
        <p:spPr>
          <a:xfrm>
            <a:off x="6232872" y="1246207"/>
            <a:ext cx="93600" cy="93600"/>
          </a:xfrm>
          <a:prstGeom prst="ellipse">
            <a:avLst/>
          </a:prstGeom>
          <a:solidFill>
            <a:srgbClr val="FF0000"/>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350888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a:solidFill>
                  <a:srgbClr val="4083B7"/>
                </a:solidFill>
              </a:rPr>
              <a:t>Land-use change emissions</a:t>
            </a:r>
            <a:endParaRPr lang="en-GB" noProof="1">
              <a:solidFill>
                <a:srgbClr val="4083B7"/>
              </a:solidFill>
            </a:endParaRPr>
          </a:p>
        </p:txBody>
      </p:sp>
      <p:sp>
        <p:nvSpPr>
          <p:cNvPr id="399" name="Google Shape;399;p4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Combined land-use change emissions from Brazil, the Democratic Republic of the Congo, and Indonesia</a:t>
            </a:r>
            <a:br>
              <a:rPr lang="en-US" noProof="1">
                <a:solidFill>
                  <a:srgbClr val="4083B7"/>
                </a:solidFill>
              </a:rPr>
            </a:br>
            <a:r>
              <a:rPr lang="en-US" noProof="1">
                <a:solidFill>
                  <a:srgbClr val="4083B7"/>
                </a:solidFill>
              </a:rPr>
              <a:t>make up over 50% of the global net land-use change emissions</a:t>
            </a:r>
            <a:endParaRPr lang="en-GB" noProof="1">
              <a:solidFill>
                <a:srgbClr val="4083B7"/>
              </a:solidFill>
            </a:endParaRPr>
          </a:p>
        </p:txBody>
      </p:sp>
      <p:sp>
        <p:nvSpPr>
          <p:cNvPr id="400" name="Google Shape;400;p4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dirty="0">
                <a:solidFill>
                  <a:srgbClr val="4083B7"/>
                </a:solidFill>
              </a:rPr>
              <a:t>The peak in Indonesia in 1997 was the Indonesian peat fires</a:t>
            </a:r>
            <a:br>
              <a:rPr lang="en-GB" dirty="0">
                <a:solidFill>
                  <a:srgbClr val="4083B7"/>
                </a:solidFill>
              </a:rPr>
            </a:br>
            <a:r>
              <a:rPr lang="en-GB" dirty="0">
                <a:solidFill>
                  <a:srgbClr val="4083B7"/>
                </a:solidFill>
              </a:rPr>
              <a:t>Estimates from three bookkeeping models</a:t>
            </a:r>
            <a:br>
              <a:rPr lang="en-GB" dirty="0">
                <a:solidFill>
                  <a:srgbClr val="4083B7"/>
                </a:solidFill>
              </a:rPr>
            </a:br>
            <a:r>
              <a:rPr lang="en-GB" noProof="1">
                <a:solidFill>
                  <a:srgbClr val="4083B7"/>
                </a:solidFill>
              </a:rPr>
              <a:t>Source: </a:t>
            </a:r>
            <a:r>
              <a:rPr lang="en-GB" u="sng" dirty="0">
                <a:solidFill>
                  <a:schemeClr val="hlink"/>
                </a:solidFill>
                <a:hlinkClick r:id="rId3"/>
              </a:rPr>
              <a:t>Friedlingstein et al 2022</a:t>
            </a:r>
            <a:r>
              <a:rPr lang="en-GB" dirty="0">
                <a:solidFill>
                  <a:srgbClr val="4083B7"/>
                </a:solidFill>
              </a:rPr>
              <a:t>;</a:t>
            </a:r>
            <a:r>
              <a:rPr lang="en-GB" dirty="0">
                <a:solidFill>
                  <a:srgbClr val="000000"/>
                </a:solidFill>
              </a:rPr>
              <a:t> </a:t>
            </a:r>
            <a:r>
              <a:rPr lang="en-GB" u="sng" noProof="1">
                <a:solidFill>
                  <a:schemeClr val="hlink"/>
                </a:solidFill>
                <a:hlinkClick r:id="rId4"/>
              </a:rPr>
              <a:t>Global Carbon Project 2022</a:t>
            </a:r>
            <a:r>
              <a:rPr lang="en-GB" noProof="1">
                <a:solidFill>
                  <a:srgbClr val="4083B7"/>
                </a:solidFill>
              </a:rPr>
              <a:t> </a:t>
            </a:r>
          </a:p>
        </p:txBody>
      </p:sp>
      <p:pic>
        <p:nvPicPr>
          <p:cNvPr id="401" name="Google Shape;401;p40"/>
          <p:cNvPicPr preferRelativeResize="0">
            <a:picLocks noGrp="1"/>
          </p:cNvPicPr>
          <p:nvPr>
            <p:ph type="pic" idx="2"/>
          </p:nvPr>
        </p:nvPicPr>
        <p:blipFill rotWithShape="1">
          <a:blip r:embed="rId5"/>
          <a:srcRect l="-18203" r="-18203"/>
          <a:stretch/>
        </p:blipFill>
        <p:spPr>
          <a:xfrm>
            <a:off x="609600" y="1600206"/>
            <a:ext cx="10972800" cy="4525963"/>
          </a:xfrm>
          <a:prstGeom prst="rect">
            <a:avLst/>
          </a:prstGeom>
          <a:noFill/>
          <a:ln>
            <a:noFill/>
          </a:ln>
        </p:spPr>
      </p:pic>
    </p:spTree>
    <p:extLst>
      <p:ext uri="{BB962C8B-B14F-4D97-AF65-F5344CB8AC3E}">
        <p14:creationId xmlns:p14="http://schemas.microsoft.com/office/powerpoint/2010/main" val="3883399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Forecast of global atmospheric CO</a:t>
            </a:r>
            <a:r>
              <a:rPr lang="en-GB" baseline="-25000" noProof="1">
                <a:solidFill>
                  <a:srgbClr val="4083B7"/>
                </a:solidFill>
              </a:rPr>
              <a:t>2</a:t>
            </a:r>
            <a:r>
              <a:rPr lang="en-GB" noProof="1">
                <a:solidFill>
                  <a:srgbClr val="4083B7"/>
                </a:solidFill>
              </a:rPr>
              <a:t> concentration</a:t>
            </a:r>
          </a:p>
        </p:txBody>
      </p:sp>
      <p:sp>
        <p:nvSpPr>
          <p:cNvPr id="181" name="Google Shape;181;p1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Budget 2022</a:t>
            </a:r>
            <a:endParaRPr lang="en-GB" noProof="1"/>
          </a:p>
        </p:txBody>
      </p:sp>
      <p:sp>
        <p:nvSpPr>
          <p:cNvPr id="182" name="Google Shape;182;p1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global atmospheric CO</a:t>
            </a:r>
            <a:r>
              <a:rPr lang="en-GB" baseline="-25000" noProof="1">
                <a:solidFill>
                  <a:srgbClr val="4083B7"/>
                </a:solidFill>
              </a:rPr>
              <a:t>2</a:t>
            </a:r>
            <a:r>
              <a:rPr lang="en-GB" noProof="1">
                <a:solidFill>
                  <a:srgbClr val="4083B7"/>
                </a:solidFill>
              </a:rPr>
              <a:t> concentration is forecast to average 417 parts per million (ppm) in 2022, increasing by 2.5 ppm</a:t>
            </a:r>
            <a:endParaRPr lang="en-GB" baseline="-25000" noProof="1">
              <a:solidFill>
                <a:srgbClr val="4083B7"/>
              </a:solidFill>
            </a:endParaRPr>
          </a:p>
        </p:txBody>
      </p:sp>
      <p:pic>
        <p:nvPicPr>
          <p:cNvPr id="183" name="Google Shape;183;p15"/>
          <p:cNvPicPr preferRelativeResize="0">
            <a:picLocks noGrp="1"/>
          </p:cNvPicPr>
          <p:nvPr>
            <p:ph type="pic" idx="2"/>
          </p:nvPr>
        </p:nvPicPr>
        <p:blipFill rotWithShape="1">
          <a:blip r:embed="rId5"/>
          <a:srcRect l="-18203" r="-18203"/>
          <a:stretch/>
        </p:blipFill>
        <p:spPr>
          <a:xfrm>
            <a:off x="609600" y="1600206"/>
            <a:ext cx="10972800" cy="45259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Mauna Loa atmospheric CO</a:t>
            </a:r>
            <a:r>
              <a:rPr lang="en-GB" baseline="-25000" noProof="1">
                <a:solidFill>
                  <a:srgbClr val="4083B7"/>
                </a:solidFill>
              </a:rPr>
              <a:t>2</a:t>
            </a:r>
            <a:endParaRPr lang="en-GB" noProof="1">
              <a:solidFill>
                <a:srgbClr val="4083B7"/>
              </a:solidFill>
            </a:endParaRPr>
          </a:p>
        </p:txBody>
      </p:sp>
      <p:sp>
        <p:nvSpPr>
          <p:cNvPr id="190" name="Google Shape;190;p16"/>
          <p:cNvSpPr txBox="1">
            <a:spLocks noGrp="1"/>
          </p:cNvSpPr>
          <p:nvPr>
            <p:ph type="body" idx="1"/>
          </p:nvPr>
        </p:nvSpPr>
        <p:spPr>
          <a:xfrm>
            <a:off x="1812470" y="892289"/>
            <a:ext cx="8547803" cy="684212"/>
          </a:xfrm>
          <a:prstGeom prst="rect">
            <a:avLst/>
          </a:prstGeom>
          <a:noFill/>
          <a:ln>
            <a:noFill/>
          </a:ln>
        </p:spPr>
        <p:txBody>
          <a:bodyPr spcFirstLastPara="1" wrap="square" lIns="91425" tIns="45700" rIns="91425" bIns="45700" anchor="ctr" anchorCtr="0">
            <a:normAutofit fontScale="92500"/>
          </a:bodyPr>
          <a:lstStyle/>
          <a:p>
            <a:pPr marL="0" lvl="0" indent="0" algn="ctr" rtl="0">
              <a:lnSpc>
                <a:spcPct val="100000"/>
              </a:lnSpc>
              <a:spcBef>
                <a:spcPts val="0"/>
              </a:spcBef>
              <a:spcAft>
                <a:spcPts val="0"/>
              </a:spcAft>
              <a:buClr>
                <a:srgbClr val="4C9BDB"/>
              </a:buClr>
              <a:buSzPct val="100000"/>
              <a:buNone/>
            </a:pPr>
            <a:r>
              <a:rPr lang="en-GB" noProof="1">
                <a:solidFill>
                  <a:srgbClr val="4083B7"/>
                </a:solidFill>
              </a:rPr>
              <a:t>Atmospheric CO</a:t>
            </a:r>
            <a:r>
              <a:rPr lang="en-GB" baseline="-25000" noProof="1">
                <a:solidFill>
                  <a:srgbClr val="4083B7"/>
                </a:solidFill>
              </a:rPr>
              <a:t>2</a:t>
            </a:r>
            <a:r>
              <a:rPr lang="en-GB" noProof="1">
                <a:solidFill>
                  <a:srgbClr val="4083B7"/>
                </a:solidFill>
              </a:rPr>
              <a:t> concentration has increased every single year,</a:t>
            </a:r>
            <a:br>
              <a:rPr lang="en-GB" noProof="1">
                <a:solidFill>
                  <a:srgbClr val="4083B7"/>
                </a:solidFill>
              </a:rPr>
            </a:br>
            <a:r>
              <a:rPr lang="en-GB" noProof="1">
                <a:solidFill>
                  <a:srgbClr val="4083B7"/>
                </a:solidFill>
              </a:rPr>
              <a:t>including in 2020, despite the drop in fossil CO</a:t>
            </a:r>
            <a:r>
              <a:rPr lang="en-GB" baseline="-25000" noProof="1">
                <a:solidFill>
                  <a:srgbClr val="4083B7"/>
                </a:solidFill>
              </a:rPr>
              <a:t>2</a:t>
            </a:r>
            <a:r>
              <a:rPr lang="en-GB" noProof="1">
                <a:solidFill>
                  <a:srgbClr val="4083B7"/>
                </a:solidFill>
              </a:rPr>
              <a:t> emissions, because of continued emissions</a:t>
            </a:r>
          </a:p>
        </p:txBody>
      </p:sp>
      <p:sp>
        <p:nvSpPr>
          <p:cNvPr id="191" name="Google Shape;191;p1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Tans and Keeling (2020);</a:t>
            </a:r>
            <a:r>
              <a:rPr lang="en-GB" noProof="1">
                <a:solidFill>
                  <a:srgbClr val="FF0000"/>
                </a:solidFill>
              </a:rPr>
              <a:t>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Budget 2022</a:t>
            </a:r>
            <a:endParaRPr lang="en-GB" noProof="1"/>
          </a:p>
        </p:txBody>
      </p:sp>
      <p:pic>
        <p:nvPicPr>
          <p:cNvPr id="192" name="Google Shape;192;p16"/>
          <p:cNvPicPr preferRelativeResize="0"/>
          <p:nvPr/>
        </p:nvPicPr>
        <p:blipFill>
          <a:blip r:embed="rId5"/>
          <a:srcRect/>
          <a:stretch/>
        </p:blipFill>
        <p:spPr>
          <a:xfrm>
            <a:off x="2457167" y="1902660"/>
            <a:ext cx="7277665" cy="40946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99" name="Google Shape;199;p1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Acknowledgements</a:t>
            </a:r>
          </a:p>
        </p:txBody>
      </p:sp>
      <p:sp>
        <p:nvSpPr>
          <p:cNvPr id="65" name="Google Shape;65;p2"/>
          <p:cNvSpPr txBox="1">
            <a:spLocks noGrp="1"/>
          </p:cNvSpPr>
          <p:nvPr>
            <p:ph type="body" idx="4294967295"/>
          </p:nvPr>
        </p:nvSpPr>
        <p:spPr>
          <a:xfrm>
            <a:off x="1713877" y="955996"/>
            <a:ext cx="8766175" cy="552450"/>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4C9BDB"/>
              </a:buClr>
              <a:buSzPts val="1760"/>
              <a:buNone/>
            </a:pPr>
            <a:r>
              <a:rPr lang="en-GB" sz="1800" noProof="1">
                <a:solidFill>
                  <a:srgbClr val="4083B7"/>
                </a:solidFill>
              </a:rPr>
              <a:t>The work presented here has been possible thanks to the enormous observational and modelling efforts of the institutions and networks below</a:t>
            </a:r>
            <a:endParaRPr lang="en-GB" noProof="1">
              <a:solidFill>
                <a:srgbClr val="4083B7"/>
              </a:solidFill>
            </a:endParaRPr>
          </a:p>
        </p:txBody>
      </p:sp>
      <p:sp>
        <p:nvSpPr>
          <p:cNvPr id="66" name="Google Shape;66;p2"/>
          <p:cNvSpPr/>
          <p:nvPr/>
        </p:nvSpPr>
        <p:spPr>
          <a:xfrm>
            <a:off x="1847850" y="1563180"/>
            <a:ext cx="4176600" cy="48320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Atmospheric CO</a:t>
            </a:r>
            <a:r>
              <a:rPr lang="en-GB" sz="1400" b="1" i="0" u="none" strike="noStrike" cap="none" baseline="-25000" noProof="1">
                <a:solidFill>
                  <a:srgbClr val="4083B7"/>
                </a:solidFill>
                <a:latin typeface="Calibri"/>
                <a:ea typeface="Calibri"/>
                <a:cs typeface="Calibri"/>
                <a:sym typeface="Calibri"/>
              </a:rPr>
              <a:t>2</a:t>
            </a:r>
            <a:r>
              <a:rPr lang="en-GB" sz="1400" b="1" i="0" u="none" strike="noStrike" cap="none" noProof="1">
                <a:solidFill>
                  <a:srgbClr val="4083B7"/>
                </a:solidFill>
                <a:latin typeface="Calibri"/>
                <a:ea typeface="Calibri"/>
                <a:cs typeface="Calibri"/>
                <a:sym typeface="Calibri"/>
              </a:rPr>
              <a:t> datasets </a:t>
            </a:r>
            <a:endParaRPr lang="en-GB" sz="1400" b="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400" b="0" i="0" u="none" strike="noStrike" cap="none" noProof="1">
                <a:solidFill>
                  <a:srgbClr val="4083B7"/>
                </a:solidFill>
                <a:latin typeface="Calibri"/>
                <a:ea typeface="Calibri"/>
                <a:cs typeface="Calibri"/>
                <a:sym typeface="Calibri"/>
              </a:rPr>
              <a:t>NOAA/ESRL (Dlugokencky and Tans 2022) </a:t>
            </a:r>
            <a:endParaRPr lang="en-GB" sz="1800" b="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400" b="0" i="0" u="none" strike="noStrike" cap="none" noProof="1">
                <a:solidFill>
                  <a:srgbClr val="4083B7"/>
                </a:solidFill>
                <a:latin typeface="Calibri"/>
                <a:ea typeface="Calibri"/>
                <a:cs typeface="Calibri"/>
                <a:sym typeface="Calibri"/>
              </a:rPr>
              <a:t>Scripps (Keeling et al. 1976)</a:t>
            </a:r>
            <a:endParaRPr lang="en-GB" sz="1800" b="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400" b="0" i="0" u="none" strike="noStrike" cap="none" noProof="1">
                <a:solidFill>
                  <a:srgbClr val="4083B7"/>
                </a:solidFill>
                <a:latin typeface="Calibri"/>
                <a:ea typeface="Calibri"/>
                <a:cs typeface="Calibri"/>
                <a:sym typeface="Calibri"/>
              </a:rPr>
              <a:t> </a:t>
            </a:r>
            <a:endParaRPr lang="en-GB" sz="1800" b="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Fossil CO</a:t>
            </a:r>
            <a:r>
              <a:rPr lang="en-GB" sz="1400" b="1" i="0" u="none" strike="noStrike" cap="none" baseline="-25000" noProof="1">
                <a:solidFill>
                  <a:srgbClr val="4083B7"/>
                </a:solidFill>
                <a:latin typeface="Calibri"/>
                <a:ea typeface="Calibri"/>
                <a:cs typeface="Calibri"/>
                <a:sym typeface="Calibri"/>
              </a:rPr>
              <a:t>2</a:t>
            </a:r>
            <a:r>
              <a:rPr lang="en-GB" sz="1400" b="1" i="0" u="none" strike="noStrike" cap="none" noProof="1">
                <a:solidFill>
                  <a:srgbClr val="4083B7"/>
                </a:solidFill>
                <a:latin typeface="Calibri"/>
                <a:ea typeface="Calibri"/>
                <a:cs typeface="Calibri"/>
                <a:sym typeface="Calibri"/>
              </a:rPr>
              <a:t> emissions</a:t>
            </a:r>
            <a:endParaRPr lang="en-GB" sz="1400" b="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noProof="1">
                <a:solidFill>
                  <a:srgbClr val="4083B7"/>
                </a:solidFill>
                <a:latin typeface="Calibri"/>
                <a:ea typeface="Calibri"/>
                <a:cs typeface="Calibri"/>
                <a:sym typeface="Calibri"/>
              </a:rPr>
              <a:t>Andrew </a:t>
            </a:r>
            <a:r>
              <a:rPr lang="en-GB" noProof="1">
                <a:solidFill>
                  <a:srgbClr val="4083B7"/>
                </a:solidFill>
                <a:latin typeface="Calibri"/>
                <a:ea typeface="Calibri"/>
                <a:cs typeface="Calibri"/>
                <a:sym typeface="Calibri"/>
              </a:rPr>
              <a:t>and Peters, 2022</a:t>
            </a:r>
          </a:p>
          <a:p>
            <a:pPr marL="0" marR="0" lvl="0" indent="0" algn="l" rtl="0">
              <a:lnSpc>
                <a:spcPct val="100000"/>
              </a:lnSpc>
              <a:spcBef>
                <a:spcPts val="0"/>
              </a:spcBef>
              <a:spcAft>
                <a:spcPts val="0"/>
              </a:spcAft>
              <a:buClr>
                <a:srgbClr val="4C9BDB"/>
              </a:buClr>
              <a:buSzPts val="1400"/>
              <a:buFont typeface="Calibri"/>
              <a:buNone/>
            </a:pPr>
            <a:r>
              <a:rPr lang="en-GB" noProof="1">
                <a:solidFill>
                  <a:srgbClr val="4083B7"/>
                </a:solidFill>
                <a:latin typeface="Calibri"/>
                <a:ea typeface="Calibri"/>
                <a:cs typeface="Calibri"/>
                <a:sym typeface="Calibri"/>
              </a:rPr>
              <a:t>CDIAC (Gilfillan and Marland, 2021)</a:t>
            </a:r>
          </a:p>
          <a:p>
            <a:pPr marL="0" marR="0" lvl="0" indent="0" algn="l" rtl="0">
              <a:lnSpc>
                <a:spcPct val="100000"/>
              </a:lnSpc>
              <a:spcBef>
                <a:spcPts val="0"/>
              </a:spcBef>
              <a:spcAft>
                <a:spcPts val="0"/>
              </a:spcAft>
              <a:buClr>
                <a:srgbClr val="4C9BDB"/>
              </a:buClr>
              <a:buSzPts val="1400"/>
              <a:buFont typeface="Calibri"/>
              <a:buNone/>
            </a:pPr>
            <a:r>
              <a:rPr lang="en-GB" noProof="1">
                <a:solidFill>
                  <a:srgbClr val="4083B7"/>
                </a:solidFill>
                <a:latin typeface="Calibri"/>
                <a:ea typeface="Calibri"/>
                <a:cs typeface="Calibri"/>
                <a:sym typeface="Calibri"/>
              </a:rPr>
              <a:t>UNFCCC, 2022</a:t>
            </a:r>
          </a:p>
          <a:p>
            <a:pPr marL="0" marR="0" lvl="0" indent="0" algn="l" rtl="0">
              <a:lnSpc>
                <a:spcPct val="100000"/>
              </a:lnSpc>
              <a:spcBef>
                <a:spcPts val="0"/>
              </a:spcBef>
              <a:spcAft>
                <a:spcPts val="0"/>
              </a:spcAft>
              <a:buClr>
                <a:srgbClr val="4C9BDB"/>
              </a:buClr>
              <a:buSzPts val="1400"/>
              <a:buFont typeface="Calibri"/>
              <a:buNone/>
            </a:pPr>
            <a:r>
              <a:rPr lang="en-GB" sz="1400" b="0" i="0" u="none" strike="noStrike" cap="none" noProof="1">
                <a:solidFill>
                  <a:srgbClr val="4083B7"/>
                </a:solidFill>
                <a:latin typeface="Calibri"/>
                <a:ea typeface="Calibri"/>
                <a:cs typeface="Calibri"/>
                <a:sym typeface="Calibri"/>
              </a:rPr>
              <a:t>BP, 2022</a:t>
            </a:r>
          </a:p>
          <a:p>
            <a:pPr marL="0" marR="0" lvl="0" indent="0" algn="l" rtl="0">
              <a:lnSpc>
                <a:spcPct val="100000"/>
              </a:lnSpc>
              <a:spcBef>
                <a:spcPts val="0"/>
              </a:spcBef>
              <a:spcAft>
                <a:spcPts val="0"/>
              </a:spcAft>
              <a:buClr>
                <a:schemeClr val="dk1"/>
              </a:buClr>
              <a:buSzPts val="1400"/>
              <a:buFont typeface="Calibri"/>
              <a:buNone/>
            </a:pPr>
            <a:endParaRPr lang="en-GB" sz="1400" b="0" i="0" u="none" strike="noStrike" cap="none" noProof="1">
              <a:solidFill>
                <a:srgbClr val="4C9BDB"/>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Consumption Emissions </a:t>
            </a:r>
            <a:endParaRPr lang="en-GB" sz="1400" b="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400" b="0" i="0" u="none" strike="noStrike" cap="none" noProof="1">
                <a:solidFill>
                  <a:srgbClr val="4083B7"/>
                </a:solidFill>
                <a:latin typeface="Calibri"/>
                <a:ea typeface="Calibri"/>
                <a:cs typeface="Calibri"/>
                <a:sym typeface="Calibri"/>
              </a:rPr>
              <a:t>Peters et al. 2011</a:t>
            </a:r>
            <a:endParaRPr lang="en-GB"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noProof="1">
                <a:solidFill>
                  <a:srgbClr val="4083B7"/>
                </a:solidFill>
                <a:latin typeface="Calibri"/>
                <a:ea typeface="Calibri"/>
                <a:cs typeface="Calibri"/>
                <a:sym typeface="Calibri"/>
              </a:rPr>
              <a:t>GTAP (Narayanan et al. 2015) </a:t>
            </a:r>
          </a:p>
          <a:p>
            <a:pPr marL="0" marR="0" lvl="0" indent="0" algn="l" rtl="0">
              <a:lnSpc>
                <a:spcPct val="100000"/>
              </a:lnSpc>
              <a:spcBef>
                <a:spcPts val="0"/>
              </a:spcBef>
              <a:spcAft>
                <a:spcPts val="0"/>
              </a:spcAft>
              <a:buClr>
                <a:schemeClr val="dk1"/>
              </a:buClr>
              <a:buSzPts val="1400"/>
              <a:buFont typeface="Calibri"/>
              <a:buNone/>
            </a:pPr>
            <a:endParaRPr lang="en-GB" sz="1400" b="1"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Land-Use Change</a:t>
            </a:r>
            <a:endParaRPr lang="en-GB" sz="1400" b="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400" b="0" i="0" u="none" strike="noStrike" cap="none" noProof="1">
                <a:solidFill>
                  <a:srgbClr val="4083B7"/>
                </a:solidFill>
                <a:latin typeface="Calibri"/>
                <a:ea typeface="Calibri"/>
                <a:cs typeface="Calibri"/>
                <a:sym typeface="Calibri"/>
              </a:rPr>
              <a:t>Houghton </a:t>
            </a:r>
            <a:r>
              <a:rPr lang="en-GB" noProof="1">
                <a:solidFill>
                  <a:srgbClr val="4083B7"/>
                </a:solidFill>
                <a:latin typeface="Calibri"/>
                <a:ea typeface="Calibri"/>
                <a:cs typeface="Calibri"/>
                <a:sym typeface="Calibri"/>
              </a:rPr>
              <a:t>and Nassikas 2017</a:t>
            </a:r>
          </a:p>
          <a:p>
            <a:pPr marL="0" marR="0" lvl="0" indent="0" algn="l" rtl="0">
              <a:lnSpc>
                <a:spcPct val="100000"/>
              </a:lnSpc>
              <a:spcBef>
                <a:spcPts val="0"/>
              </a:spcBef>
              <a:spcAft>
                <a:spcPts val="0"/>
              </a:spcAft>
              <a:buClr>
                <a:srgbClr val="4C9BDB"/>
              </a:buClr>
              <a:buSzPts val="1400"/>
              <a:buFont typeface="Calibri"/>
              <a:buNone/>
            </a:pPr>
            <a:r>
              <a:rPr lang="en-GB" noProof="1">
                <a:solidFill>
                  <a:srgbClr val="4083B7"/>
                </a:solidFill>
                <a:latin typeface="Calibri"/>
                <a:ea typeface="Calibri"/>
                <a:cs typeface="Calibri"/>
                <a:sym typeface="Calibri"/>
              </a:rPr>
              <a:t>BLUE (Hansis et al. 2015)</a:t>
            </a:r>
          </a:p>
          <a:p>
            <a:pPr marL="0" marR="0" lvl="0" indent="0" algn="l" rtl="0">
              <a:lnSpc>
                <a:spcPct val="100000"/>
              </a:lnSpc>
              <a:spcBef>
                <a:spcPts val="0"/>
              </a:spcBef>
              <a:spcAft>
                <a:spcPts val="0"/>
              </a:spcAft>
              <a:buClr>
                <a:srgbClr val="4C9BDB"/>
              </a:buClr>
              <a:buSzPts val="1400"/>
              <a:buFont typeface="Calibri"/>
              <a:buNone/>
            </a:pPr>
            <a:r>
              <a:rPr lang="en-GB" noProof="1">
                <a:solidFill>
                  <a:srgbClr val="4083B7"/>
                </a:solidFill>
                <a:latin typeface="Calibri"/>
                <a:ea typeface="Calibri"/>
                <a:cs typeface="Calibri"/>
                <a:sym typeface="Calibri"/>
              </a:rPr>
              <a:t>OSCAR (Gasser et al. 2020)</a:t>
            </a:r>
          </a:p>
          <a:p>
            <a:pPr marL="0" marR="0" lvl="0" indent="0" algn="l" rtl="0">
              <a:lnSpc>
                <a:spcPct val="100000"/>
              </a:lnSpc>
              <a:spcBef>
                <a:spcPts val="0"/>
              </a:spcBef>
              <a:spcAft>
                <a:spcPts val="0"/>
              </a:spcAft>
              <a:buClr>
                <a:srgbClr val="4C9BDB"/>
              </a:buClr>
              <a:buSzPts val="1400"/>
              <a:buFont typeface="Calibri"/>
              <a:buNone/>
            </a:pPr>
            <a:r>
              <a:rPr lang="en-GB" noProof="1">
                <a:solidFill>
                  <a:srgbClr val="4083B7"/>
                </a:solidFill>
                <a:latin typeface="Calibri"/>
                <a:ea typeface="Calibri"/>
                <a:cs typeface="Calibri"/>
                <a:sym typeface="Calibri"/>
              </a:rPr>
              <a:t>GFED4 (van der Werf et al. 2017)</a:t>
            </a:r>
          </a:p>
          <a:p>
            <a:pPr marL="0" marR="0" lvl="0" indent="0" algn="l" rtl="0">
              <a:lnSpc>
                <a:spcPct val="100000"/>
              </a:lnSpc>
              <a:spcBef>
                <a:spcPts val="0"/>
              </a:spcBef>
              <a:spcAft>
                <a:spcPts val="0"/>
              </a:spcAft>
              <a:buClr>
                <a:srgbClr val="4C9BDB"/>
              </a:buClr>
              <a:buSzPts val="1400"/>
              <a:buFont typeface="Calibri"/>
              <a:buNone/>
            </a:pPr>
            <a:r>
              <a:rPr lang="en-GB" noProof="1">
                <a:solidFill>
                  <a:srgbClr val="4083B7"/>
                </a:solidFill>
                <a:latin typeface="Calibri"/>
                <a:ea typeface="Calibri"/>
                <a:cs typeface="Calibri"/>
                <a:sym typeface="Calibri"/>
              </a:rPr>
              <a:t>FAO-FRA and FAOSTAT</a:t>
            </a:r>
          </a:p>
          <a:p>
            <a:pPr marL="0" marR="0" lvl="0" indent="0" algn="l" rtl="0">
              <a:lnSpc>
                <a:spcPct val="100000"/>
              </a:lnSpc>
              <a:spcBef>
                <a:spcPts val="0"/>
              </a:spcBef>
              <a:spcAft>
                <a:spcPts val="0"/>
              </a:spcAft>
              <a:buClr>
                <a:srgbClr val="4C9BDB"/>
              </a:buClr>
              <a:buSzPts val="1400"/>
              <a:buFont typeface="Calibri"/>
              <a:buNone/>
            </a:pPr>
            <a:r>
              <a:rPr lang="en-GB" noProof="1">
                <a:solidFill>
                  <a:srgbClr val="4083B7"/>
                </a:solidFill>
                <a:latin typeface="Calibri"/>
                <a:ea typeface="Calibri"/>
                <a:cs typeface="Calibri"/>
                <a:sym typeface="Calibri"/>
              </a:rPr>
              <a:t>HYDE (Klein Goldewijk et al. 2017)</a:t>
            </a:r>
          </a:p>
          <a:p>
            <a:pPr marL="0" marR="0" lvl="0" indent="0" algn="l" rtl="0">
              <a:lnSpc>
                <a:spcPct val="100000"/>
              </a:lnSpc>
              <a:spcBef>
                <a:spcPts val="0"/>
              </a:spcBef>
              <a:spcAft>
                <a:spcPts val="0"/>
              </a:spcAft>
              <a:buClr>
                <a:srgbClr val="4C9BDB"/>
              </a:buClr>
              <a:buSzPts val="1400"/>
              <a:buFont typeface="Calibri"/>
              <a:buNone/>
            </a:pPr>
            <a:r>
              <a:rPr lang="en-GB" noProof="1">
                <a:solidFill>
                  <a:srgbClr val="4083B7"/>
                </a:solidFill>
                <a:latin typeface="Calibri"/>
                <a:ea typeface="Calibri"/>
                <a:cs typeface="Calibri"/>
                <a:sym typeface="Calibri"/>
              </a:rPr>
              <a:t>LUH2 (Hurtt et al. 2020</a:t>
            </a:r>
            <a:r>
              <a:rPr lang="en-GB" sz="1400" b="0" i="0" u="none" strike="noStrike" cap="none" noProof="1">
                <a:solidFill>
                  <a:srgbClr val="4083B7"/>
                </a:solidFill>
                <a:latin typeface="Calibri"/>
                <a:ea typeface="Calibri"/>
                <a:cs typeface="Calibri"/>
                <a:sym typeface="Calibri"/>
              </a:rPr>
              <a:t>)</a:t>
            </a:r>
          </a:p>
        </p:txBody>
      </p:sp>
      <p:sp>
        <p:nvSpPr>
          <p:cNvPr id="67" name="Google Shape;67;p2"/>
          <p:cNvSpPr/>
          <p:nvPr/>
        </p:nvSpPr>
        <p:spPr>
          <a:xfrm>
            <a:off x="6159500" y="1563180"/>
            <a:ext cx="4319700" cy="44934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Atmospheric inversions</a:t>
            </a:r>
            <a:endParaRPr lang="en-GB" sz="1400" b="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400" b="0" i="0" u="none" strike="noStrike" cap="none" noProof="1">
                <a:solidFill>
                  <a:srgbClr val="4083B7"/>
                </a:solidFill>
                <a:latin typeface="Calibri"/>
                <a:ea typeface="Calibri"/>
                <a:cs typeface="Calibri"/>
                <a:sym typeface="Calibri"/>
              </a:rPr>
              <a:t>CarbonTracker Europe |</a:t>
            </a:r>
            <a:r>
              <a:rPr lang="en-GB" sz="1400" b="0" i="0" u="none" strike="noStrike" cap="none" noProof="1">
                <a:solidFill>
                  <a:schemeClr val="dk1"/>
                </a:solidFill>
                <a:latin typeface="Calibri"/>
                <a:ea typeface="Calibri"/>
                <a:cs typeface="Calibri"/>
                <a:sym typeface="Calibri"/>
              </a:rPr>
              <a:t> </a:t>
            </a:r>
            <a:r>
              <a:rPr lang="en-GB" sz="1400" b="0" i="0" u="none" strike="noStrike" cap="none" noProof="1">
                <a:solidFill>
                  <a:srgbClr val="4083B7"/>
                </a:solidFill>
                <a:latin typeface="Calibri"/>
                <a:ea typeface="Calibri"/>
                <a:cs typeface="Calibri"/>
                <a:sym typeface="Calibri"/>
              </a:rPr>
              <a:t>Jena CarboScope | CAMS | UoE In situ | NISMON-CO2 | CMS-Flux</a:t>
            </a:r>
            <a:endParaRPr lang="en-GB" sz="1400" b="1" i="0" u="none" strike="noStrike" cap="none" noProof="1">
              <a:solidFill>
                <a:srgbClr val="4083B7"/>
              </a:solidFill>
              <a:latin typeface="Calibri"/>
              <a:ea typeface="Calibri"/>
              <a:cs typeface="Calibri"/>
              <a:sym typeface="Calibri"/>
            </a:endParaRP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Land models</a:t>
            </a:r>
            <a:endParaRPr lang="en-GB" sz="1400" b="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400" b="0" i="0" u="none" strike="noStrike" cap="none" noProof="1">
                <a:solidFill>
                  <a:srgbClr val="4083B7"/>
                </a:solidFill>
                <a:latin typeface="Calibri"/>
                <a:ea typeface="Calibri"/>
                <a:cs typeface="Calibri"/>
                <a:sym typeface="Calibri"/>
              </a:rPr>
              <a:t>CABLE-POP | CLASSIC | CLM5.0 | DLEM | IBIS | ISAM | ISBA-CTRIP | JSBACH | JULES-ES | LPJ-GUESS | LPJ | LPX-Bern | OCN | ORCHIDEEv3 | SDGVM | VISIT | YIBs </a:t>
            </a:r>
          </a:p>
          <a:p>
            <a:pPr marL="0" marR="0" lvl="0" indent="0" algn="l" rtl="0">
              <a:lnSpc>
                <a:spcPct val="100000"/>
              </a:lnSpc>
              <a:spcBef>
                <a:spcPts val="0"/>
              </a:spcBef>
              <a:spcAft>
                <a:spcPts val="0"/>
              </a:spcAft>
              <a:buClr>
                <a:srgbClr val="4C9BDB"/>
              </a:buClr>
              <a:buSzPts val="1400"/>
              <a:buFont typeface="Calibri"/>
              <a:buNone/>
            </a:pPr>
            <a:r>
              <a:rPr lang="en-GB" b="1" noProof="1">
                <a:solidFill>
                  <a:srgbClr val="4083B7"/>
                </a:solidFill>
                <a:latin typeface="Calibri"/>
                <a:ea typeface="Calibri"/>
                <a:cs typeface="Calibri"/>
                <a:sym typeface="Calibri"/>
              </a:rPr>
              <a:t>Climate forcing  </a:t>
            </a:r>
            <a:r>
              <a:rPr lang="en-GB" sz="1400" b="0" i="0" u="none" strike="noStrike" cap="none" noProof="1">
                <a:solidFill>
                  <a:srgbClr val="4083B7"/>
                </a:solidFill>
                <a:latin typeface="Calibri"/>
                <a:ea typeface="Calibri"/>
                <a:cs typeface="Calibri"/>
                <a:sym typeface="Calibri"/>
              </a:rPr>
              <a:t>CRU (Harris et al. 2014) | JRA-55 (Kobayashi et al. 2015)</a:t>
            </a: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Ocean models</a:t>
            </a:r>
            <a:endParaRPr lang="en-GB" sz="1400" b="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400" b="0" i="0" u="none" strike="noStrike" cap="none" noProof="1">
                <a:solidFill>
                  <a:srgbClr val="4083B7"/>
                </a:solidFill>
                <a:latin typeface="Calibri"/>
                <a:ea typeface="Calibri"/>
                <a:cs typeface="Calibri"/>
                <a:sym typeface="Calibri"/>
              </a:rPr>
              <a:t>CESM-ETHZ | FESOM-2.1-REcoM2 | MICOM-HAMOCC (NorESM-OCv1.2) | MOM6-COBALT (Princeton) | MPIOM-HAMOCC6 | NEMO3.6-PISCESv2-gas (CNRM) | NEMO-PISCES (IPSL)  | NEMO-PlankTOM12 </a:t>
            </a:r>
            <a:endParaRPr lang="en-GB" sz="1800" b="0" i="0" u="none" strike="noStrike" cap="none" noProof="1">
              <a:solidFill>
                <a:srgbClr val="4083B7"/>
              </a:solidFill>
              <a:latin typeface="Calibri"/>
              <a:ea typeface="Calibri"/>
              <a:cs typeface="Calibri"/>
              <a:sym typeface="Calibri"/>
            </a:endParaRP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fCO</a:t>
            </a:r>
            <a:r>
              <a:rPr lang="en-GB" sz="1400" b="1" i="0" u="none" strike="noStrike" cap="none" baseline="-25000" noProof="1">
                <a:solidFill>
                  <a:srgbClr val="4083B7"/>
                </a:solidFill>
                <a:latin typeface="Calibri"/>
                <a:ea typeface="Calibri"/>
                <a:cs typeface="Calibri"/>
                <a:sym typeface="Calibri"/>
              </a:rPr>
              <a:t>2</a:t>
            </a:r>
            <a:r>
              <a:rPr lang="en-GB" sz="1400" b="1" i="0" u="none" strike="noStrike" cap="none" noProof="1">
                <a:solidFill>
                  <a:srgbClr val="4083B7"/>
                </a:solidFill>
                <a:latin typeface="Calibri"/>
                <a:ea typeface="Calibri"/>
                <a:cs typeface="Calibri"/>
                <a:sym typeface="Calibri"/>
              </a:rPr>
              <a:t> based ocean flux products</a:t>
            </a:r>
            <a:endParaRPr lang="en-GB" sz="1400" b="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400" b="0" i="0" u="none" strike="noStrike" cap="none" noProof="1">
                <a:solidFill>
                  <a:srgbClr val="4083B7"/>
                </a:solidFill>
                <a:latin typeface="Calibri"/>
                <a:ea typeface="Calibri"/>
                <a:cs typeface="Calibri"/>
                <a:sym typeface="Calibri"/>
              </a:rPr>
              <a:t>CMEMS-LSCE-FFNNv2 |CSIR-ML6 | Jena- MLS | JMA-MLR | NIES-NN | MPI-SOMFFN | OS-ETHZ-GRaCER | Watson et al.</a:t>
            </a:r>
            <a:endParaRPr lang="en-GB" sz="1800" b="0" i="0" u="none" strike="noStrike" cap="none" noProof="1">
              <a:solidFill>
                <a:srgbClr val="4083B7"/>
              </a:solidFill>
              <a:latin typeface="Calibri"/>
              <a:ea typeface="Calibri"/>
              <a:cs typeface="Calibri"/>
              <a:sym typeface="Calibri"/>
            </a:endParaRP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Surface Ocean CO2 Atlas  </a:t>
            </a:r>
            <a:r>
              <a:rPr lang="en-GB" sz="1400" b="0" i="0" u="none" strike="noStrike" cap="none" noProof="1">
                <a:solidFill>
                  <a:srgbClr val="4083B7"/>
                </a:solidFill>
                <a:latin typeface="Calibri"/>
                <a:ea typeface="Calibri"/>
                <a:cs typeface="Calibri"/>
                <a:sym typeface="Calibri"/>
              </a:rPr>
              <a:t>SOCATv2022</a:t>
            </a:r>
          </a:p>
        </p:txBody>
      </p:sp>
      <p:sp>
        <p:nvSpPr>
          <p:cNvPr id="68" name="Google Shape;68;p2"/>
          <p:cNvSpPr txBox="1"/>
          <p:nvPr/>
        </p:nvSpPr>
        <p:spPr>
          <a:xfrm>
            <a:off x="1712922" y="6393209"/>
            <a:ext cx="8766175" cy="55245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4C9BDB"/>
              </a:buClr>
              <a:buSzPts val="1800"/>
              <a:buFont typeface="Arial"/>
              <a:buNone/>
            </a:pPr>
            <a:r>
              <a:rPr lang="en-GB" sz="1800" b="0" i="0" u="none" strike="noStrike" cap="none" dirty="0">
                <a:solidFill>
                  <a:srgbClr val="4083B7"/>
                </a:solidFill>
                <a:latin typeface="Calibri"/>
                <a:ea typeface="Calibri"/>
                <a:cs typeface="Calibri"/>
                <a:sym typeface="Calibri"/>
              </a:rPr>
              <a:t>Full references provided in </a:t>
            </a:r>
            <a:r>
              <a:rPr lang="en-GB" sz="1800" b="0" i="0" u="sng" strike="noStrike" cap="none" dirty="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Friedlingstein et al 2022</a:t>
            </a:r>
            <a:endParaRPr sz="1800" b="0" i="0" u="none" strike="noStrike" cap="none" dirty="0">
              <a:solidFill>
                <a:srgbClr val="4083B7"/>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
        <p:nvSpPr>
          <p:cNvPr id="206" name="Google Shape;206;p1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nSpc>
                <a:spcPct val="90000"/>
              </a:lnSpc>
              <a:spcBef>
                <a:spcPts val="0"/>
              </a:spcBef>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 have risen steadily over the last decades.</a:t>
            </a:r>
            <a:br>
              <a:rPr lang="en-GB" noProof="1">
                <a:solidFill>
                  <a:srgbClr val="4083B7"/>
                </a:solidFill>
              </a:rPr>
            </a:br>
            <a:r>
              <a:rPr lang="en-GB" noProof="1">
                <a:solidFill>
                  <a:srgbClr val="4083B7"/>
                </a:solidFill>
              </a:rPr>
              <a:t>Emissions are set to grow again in 2022.</a:t>
            </a:r>
            <a:endParaRPr lang="en-GB" noProof="1">
              <a:solidFill>
                <a:srgbClr val="4083B7"/>
              </a:solidFill>
              <a:highlight>
                <a:srgbClr val="FFFF00"/>
              </a:highlight>
            </a:endParaRPr>
          </a:p>
        </p:txBody>
      </p:sp>
      <p:sp>
        <p:nvSpPr>
          <p:cNvPr id="207" name="Google Shape;207;p1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When including cement carbonation, the 2022 estimate is 36.6 ± 2 GtCO</a:t>
            </a:r>
            <a:r>
              <a:rPr lang="en-GB" baseline="-25000" noProof="1">
                <a:solidFill>
                  <a:srgbClr val="4083B7"/>
                </a:solidFill>
              </a:rPr>
              <a:t>2</a:t>
            </a:r>
            <a:r>
              <a:rPr lang="en-GB" noProof="1">
                <a:solidFill>
                  <a:srgbClr val="4083B7"/>
                </a:solidFill>
              </a:rPr>
              <a:t>.</a:t>
            </a:r>
            <a:br>
              <a:rPr lang="en-GB" baseline="-25000" noProof="1">
                <a:solidFill>
                  <a:srgbClr val="4083B7"/>
                </a:solidFill>
              </a:rPr>
            </a:br>
            <a:r>
              <a:rPr lang="en-GB" noProof="1">
                <a:solidFill>
                  <a:srgbClr val="4083B7"/>
                </a:solidFill>
              </a:rPr>
              <a:t>The 2022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208" name="Google Shape;208;p18"/>
          <p:cNvPicPr preferRelativeResize="0">
            <a:picLocks noGrp="1"/>
          </p:cNvPicPr>
          <p:nvPr>
            <p:ph type="pic" idx="2"/>
          </p:nvPr>
        </p:nvPicPr>
        <p:blipFill>
          <a:blip r:embed="rId5"/>
          <a:srcRect/>
          <a:stretch/>
        </p:blipFill>
        <p:spPr>
          <a:xfrm>
            <a:off x="2064007" y="1506850"/>
            <a:ext cx="8080369" cy="45462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
        <p:nvSpPr>
          <p:cNvPr id="206" name="Google Shape;206;p1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nSpc>
                <a:spcPct val="90000"/>
              </a:lnSpc>
              <a:spcBef>
                <a:spcPts val="0"/>
              </a:spcBef>
            </a:pPr>
            <a:r>
              <a:rPr lang="en-US" noProof="1">
                <a:solidFill>
                  <a:srgbClr val="4083B7"/>
                </a:solidFill>
              </a:rPr>
              <a:t>For the last 100 years, it has generally taken a crisis to drive global emissions reductions.</a:t>
            </a:r>
            <a:br>
              <a:rPr lang="en-US" noProof="1">
                <a:solidFill>
                  <a:srgbClr val="4083B7"/>
                </a:solidFill>
              </a:rPr>
            </a:br>
            <a:r>
              <a:rPr lang="en-US" noProof="1">
                <a:solidFill>
                  <a:srgbClr val="4083B7"/>
                </a:solidFill>
              </a:rPr>
              <a:t>To stabilise temperatures, intentional, planned, sustained global reductions must begin.</a:t>
            </a:r>
            <a:endParaRPr lang="en-GB" noProof="1">
              <a:solidFill>
                <a:srgbClr val="4083B7"/>
              </a:solidFill>
            </a:endParaRPr>
          </a:p>
        </p:txBody>
      </p:sp>
      <p:sp>
        <p:nvSpPr>
          <p:cNvPr id="207" name="Google Shape;207;p1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2022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208" name="Google Shape;208;p18"/>
          <p:cNvPicPr preferRelativeResize="0">
            <a:picLocks noGrp="1"/>
          </p:cNvPicPr>
          <p:nvPr>
            <p:ph type="pic" idx="2"/>
          </p:nvPr>
        </p:nvPicPr>
        <p:blipFill>
          <a:blip r:embed="rId5"/>
          <a:srcRect/>
          <a:stretch/>
        </p:blipFill>
        <p:spPr>
          <a:xfrm>
            <a:off x="2064008" y="1506850"/>
            <a:ext cx="8080367" cy="4546297"/>
          </a:xfrm>
          <a:prstGeom prst="rect">
            <a:avLst/>
          </a:prstGeom>
          <a:noFill/>
          <a:ln>
            <a:noFill/>
          </a:ln>
        </p:spPr>
      </p:pic>
    </p:spTree>
    <p:extLst>
      <p:ext uri="{BB962C8B-B14F-4D97-AF65-F5344CB8AC3E}">
        <p14:creationId xmlns:p14="http://schemas.microsoft.com/office/powerpoint/2010/main" val="3263517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intensity</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CO</a:t>
            </a:r>
            <a:r>
              <a:rPr lang="en-GB" baseline="-25000" noProof="1">
                <a:solidFill>
                  <a:srgbClr val="4083B7"/>
                </a:solidFill>
              </a:rPr>
              <a:t>2</a:t>
            </a:r>
            <a:r>
              <a:rPr lang="en-GB" noProof="1">
                <a:solidFill>
                  <a:srgbClr val="4083B7"/>
                </a:solidFill>
              </a:rPr>
              <a:t> emissions growth has generally resumed quickly from global crises.</a:t>
            </a:r>
            <a:br>
              <a:rPr lang="en-GB" noProof="1">
                <a:solidFill>
                  <a:srgbClr val="4083B7"/>
                </a:solidFill>
              </a:rPr>
            </a:br>
            <a:r>
              <a:rPr lang="en-GB" noProof="1">
                <a:solidFill>
                  <a:srgbClr val="4083B7"/>
                </a:solidFill>
              </a:rPr>
              <a:t>Emission intensity has steadily declined but not sufficiently to offset economic growth.</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Each trend line is based on the five years before the crisis and extended to five years after.</a:t>
            </a:r>
            <a:br>
              <a:rPr lang="en-GB" noProof="1">
                <a:solidFill>
                  <a:srgbClr val="4083B7"/>
                </a:solidFill>
              </a:rPr>
            </a:br>
            <a:r>
              <a:rPr lang="en-GB" noProof="1">
                <a:solidFill>
                  <a:srgbClr val="4083B7"/>
                </a:solidFill>
              </a:rPr>
              <a:t>Economic activity is measured in purchasing power parity (PPP) terms in 2010 US dollars.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2358944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99" name="Google Shape;199;p1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country</a:t>
            </a:r>
          </a:p>
        </p:txBody>
      </p:sp>
    </p:spTree>
    <p:extLst>
      <p:ext uri="{BB962C8B-B14F-4D97-AF65-F5344CB8AC3E}">
        <p14:creationId xmlns:p14="http://schemas.microsoft.com/office/powerpoint/2010/main" val="1776012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 to 2021</a:t>
            </a:r>
          </a:p>
        </p:txBody>
      </p:sp>
      <p:sp>
        <p:nvSpPr>
          <p:cNvPr id="215" name="Google Shape;215;p1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C9BDB"/>
              </a:buClr>
              <a:buSzPts val="1800"/>
              <a:buNone/>
            </a:pPr>
            <a:r>
              <a:rPr lang="en-GB" noProof="1">
                <a:solidFill>
                  <a:srgbClr val="4083B7"/>
                </a:solidFill>
              </a:rPr>
              <a:t>The top six emitters in 2021 covered 67% of global emissions</a:t>
            </a:r>
            <a:br>
              <a:rPr lang="en-GB" noProof="1">
                <a:solidFill>
                  <a:srgbClr val="4083B7"/>
                </a:solidFill>
              </a:rPr>
            </a:br>
            <a:r>
              <a:rPr lang="en-GB" noProof="1">
                <a:solidFill>
                  <a:srgbClr val="4083B7"/>
                </a:solidFill>
              </a:rPr>
              <a:t>China 31%, United States 14%, EU27 8%, India 7%, Russia 5%, and Japan 3%</a:t>
            </a:r>
          </a:p>
        </p:txBody>
      </p:sp>
      <p:sp>
        <p:nvSpPr>
          <p:cNvPr id="216" name="Google Shape;216;p1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International aviation and maritime shipping (bunker fuels) contributed 2.8% of global emissions in 2021.</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217" name="Google Shape;217;p19"/>
          <p:cNvPicPr preferRelativeResize="0">
            <a:picLocks noGrp="1"/>
          </p:cNvPicPr>
          <p:nvPr>
            <p:ph type="pic" idx="2"/>
          </p:nvPr>
        </p:nvPicPr>
        <p:blipFill rotWithShape="1">
          <a:blip r:embed="rId5"/>
          <a:srcRect l="-14762" r="-14762"/>
          <a:stretch/>
        </p:blipFill>
        <p:spPr>
          <a:xfrm>
            <a:off x="720006" y="1440000"/>
            <a:ext cx="10773833" cy="4680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 per capita to 2021</a:t>
            </a:r>
          </a:p>
        </p:txBody>
      </p:sp>
      <p:sp>
        <p:nvSpPr>
          <p:cNvPr id="224" name="Google Shape;224;p2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Countries have a broad range of per capita emissions reflecting their national circumstances</a:t>
            </a:r>
            <a:endParaRPr lang="en-GB" noProof="1">
              <a:solidFill>
                <a:srgbClr val="4083B7"/>
              </a:solidFill>
              <a:latin typeface="Calibri"/>
              <a:ea typeface="Calibri"/>
              <a:cs typeface="Calibri"/>
              <a:sym typeface="Calibri"/>
            </a:endParaRPr>
          </a:p>
        </p:txBody>
      </p:sp>
      <p:sp>
        <p:nvSpPr>
          <p:cNvPr id="225" name="Google Shape;225;p2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226" name="Google Shape;226;p20"/>
          <p:cNvPicPr preferRelativeResize="0">
            <a:picLocks noGrp="1"/>
          </p:cNvPicPr>
          <p:nvPr>
            <p:ph type="pic" idx="2"/>
          </p:nvPr>
        </p:nvPicPr>
        <p:blipFill rotWithShape="1">
          <a:blip r:embed="rId5"/>
          <a:srcRect l="-14762" r="-14762"/>
          <a:stretch/>
        </p:blipFill>
        <p:spPr>
          <a:xfrm>
            <a:off x="720006" y="1440000"/>
            <a:ext cx="10773833" cy="468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 Kaya decomposition</a:t>
            </a:r>
            <a:endParaRPr lang="en-GB" baseline="-25000" noProof="1">
              <a:solidFill>
                <a:srgbClr val="4083B7"/>
              </a:solidFill>
            </a:endParaRPr>
          </a:p>
        </p:txBody>
      </p:sp>
      <p:sp>
        <p:nvSpPr>
          <p:cNvPr id="233" name="Google Shape;233;p21"/>
          <p:cNvSpPr txBox="1">
            <a:spLocks noGrp="1"/>
          </p:cNvSpPr>
          <p:nvPr>
            <p:ph type="body" idx="1"/>
          </p:nvPr>
        </p:nvSpPr>
        <p:spPr>
          <a:xfrm>
            <a:off x="702129" y="582037"/>
            <a:ext cx="10907485" cy="165496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Globally, decarbonisation and declines in energy per GDP are largely responsible for the reduced growth rate in emissions over the last decade. 2020 was a clear outlier with a severe decline in GDP.</a:t>
            </a:r>
          </a:p>
        </p:txBody>
      </p:sp>
      <p:sp>
        <p:nvSpPr>
          <p:cNvPr id="234" name="Google Shape;234;p2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236" name="Google Shape;236;p21"/>
          <p:cNvPicPr preferRelativeResize="0"/>
          <p:nvPr/>
        </p:nvPicPr>
        <p:blipFill>
          <a:blip r:embed="rId5" cstate="hqprint">
            <a:extLst>
              <a:ext uri="{28A0092B-C50C-407E-A947-70E740481C1C}">
                <a14:useLocalDpi xmlns:a14="http://schemas.microsoft.com/office/drawing/2010/main"/>
              </a:ext>
            </a:extLst>
          </a:blip>
          <a:srcRect/>
          <a:stretch/>
        </p:blipFill>
        <p:spPr>
          <a:xfrm>
            <a:off x="6800052" y="1771663"/>
            <a:ext cx="5197544" cy="4386481"/>
          </a:xfrm>
          <a:prstGeom prst="rect">
            <a:avLst/>
          </a:prstGeom>
          <a:noFill/>
          <a:ln>
            <a:noFill/>
          </a:ln>
        </p:spPr>
      </p:pic>
      <p:pic>
        <p:nvPicPr>
          <p:cNvPr id="3" name="Picture 2">
            <a:extLst>
              <a:ext uri="{FF2B5EF4-FFF2-40B4-BE49-F238E27FC236}">
                <a16:creationId xmlns:a16="http://schemas.microsoft.com/office/drawing/2014/main" id="{6DC42023-7C82-4B5F-ADCD-33414B25A7E2}"/>
              </a:ext>
            </a:extLst>
          </p:cNvPr>
          <p:cNvPicPr>
            <a:picLocks noChangeAspect="1"/>
          </p:cNvPicPr>
          <p:nvPr/>
        </p:nvPicPr>
        <p:blipFill>
          <a:blip r:embed="rId6"/>
          <a:srcRect/>
          <a:stretch/>
        </p:blipFill>
        <p:spPr>
          <a:xfrm>
            <a:off x="312223" y="2161335"/>
            <a:ext cx="6095999" cy="342982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fossil CO</a:t>
            </a:r>
            <a:r>
              <a:rPr lang="en-GB" baseline="-25000" noProof="1">
                <a:solidFill>
                  <a:srgbClr val="4083B7"/>
                </a:solidFill>
              </a:rPr>
              <a:t>2</a:t>
            </a:r>
            <a:r>
              <a:rPr lang="en-GB" noProof="1">
                <a:solidFill>
                  <a:srgbClr val="4083B7"/>
                </a:solidFill>
              </a:rPr>
              <a:t> emissions</a:t>
            </a:r>
          </a:p>
        </p:txBody>
      </p:sp>
      <p:sp>
        <p:nvSpPr>
          <p:cNvPr id="224" name="Google Shape;224;p2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latin typeface="Calibri"/>
                <a:ea typeface="Calibri"/>
                <a:cs typeface="Calibri"/>
                <a:sym typeface="Calibri"/>
              </a:rPr>
              <a:t>The USA and EU have the highest accumulated fossil CO</a:t>
            </a:r>
            <a:r>
              <a:rPr lang="en-US" baseline="-25000" noProof="1">
                <a:solidFill>
                  <a:srgbClr val="4083B7"/>
                </a:solidFill>
                <a:latin typeface="Calibri"/>
                <a:ea typeface="Calibri"/>
                <a:cs typeface="Calibri"/>
                <a:sym typeface="Calibri"/>
              </a:rPr>
              <a:t>2</a:t>
            </a:r>
            <a:r>
              <a:rPr lang="en-US" noProof="1">
                <a:solidFill>
                  <a:srgbClr val="4083B7"/>
                </a:solidFill>
                <a:latin typeface="Calibri"/>
                <a:ea typeface="Calibri"/>
                <a:cs typeface="Calibri"/>
                <a:sym typeface="Calibri"/>
              </a:rPr>
              <a:t> emissions since 1850, but China is not far behind.</a:t>
            </a:r>
            <a:endParaRPr lang="en-GB" noProof="1">
              <a:solidFill>
                <a:srgbClr val="4083B7"/>
              </a:solidFill>
              <a:latin typeface="Calibri"/>
              <a:ea typeface="Calibri"/>
              <a:cs typeface="Calibri"/>
              <a:sym typeface="Calibri"/>
            </a:endParaRPr>
          </a:p>
        </p:txBody>
      </p:sp>
      <p:sp>
        <p:nvSpPr>
          <p:cNvPr id="225" name="Google Shape;225;p2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Calculated using territorial emissions.</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226" name="Google Shape;226;p20"/>
          <p:cNvPicPr preferRelativeResize="0">
            <a:picLocks noGrp="1"/>
          </p:cNvPicPr>
          <p:nvPr>
            <p:ph type="pic" idx="2"/>
          </p:nvPr>
        </p:nvPicPr>
        <p:blipFill rotWithShape="1">
          <a:blip r:embed="rId5"/>
          <a:srcRect l="-14762" r="-14762"/>
          <a:stretch/>
        </p:blipFill>
        <p:spPr>
          <a:xfrm>
            <a:off x="720006" y="1440000"/>
            <a:ext cx="10773833" cy="4680000"/>
          </a:xfrm>
          <a:prstGeom prst="rect">
            <a:avLst/>
          </a:prstGeom>
          <a:noFill/>
          <a:ln>
            <a:noFill/>
          </a:ln>
        </p:spPr>
      </p:pic>
    </p:spTree>
    <p:extLst>
      <p:ext uri="{BB962C8B-B14F-4D97-AF65-F5344CB8AC3E}">
        <p14:creationId xmlns:p14="http://schemas.microsoft.com/office/powerpoint/2010/main" val="338165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3"/>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52" name="Google Shape;252;p2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
        <p:nvSpPr>
          <p:cNvPr id="260" name="Google Shape;260;p2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Share of global fossil CO2 emissions in 2021: coal (40%), oil (32%), gas (21%), cement (5%), flaring and others (2%, not shown)</a:t>
            </a:r>
          </a:p>
          <a:p>
            <a:pPr marL="0" lvl="0" indent="0" algn="ctr" rtl="0">
              <a:lnSpc>
                <a:spcPct val="100000"/>
              </a:lnSpc>
              <a:spcBef>
                <a:spcPts val="360"/>
              </a:spcBef>
              <a:spcAft>
                <a:spcPts val="0"/>
              </a:spcAft>
              <a:buClr>
                <a:srgbClr val="4C9BDB"/>
              </a:buClr>
              <a:buSzPts val="1800"/>
              <a:buNone/>
            </a:pPr>
            <a:r>
              <a:rPr lang="en-GB" noProof="1">
                <a:solidFill>
                  <a:srgbClr val="4083B7"/>
                </a:solidFill>
              </a:rPr>
              <a:t>Projection by fuel type is based on monthly data (GCP analysis)</a:t>
            </a:r>
          </a:p>
        </p:txBody>
      </p:sp>
      <p:sp>
        <p:nvSpPr>
          <p:cNvPr id="261" name="Google Shape;261;p24"/>
          <p:cNvSpPr txBox="1">
            <a:spLocks noGrp="1"/>
          </p:cNvSpPr>
          <p:nvPr>
            <p:ph type="body" idx="2"/>
          </p:nvPr>
        </p:nvSpPr>
        <p:spPr>
          <a:xfrm>
            <a:off x="1713284" y="5692801"/>
            <a:ext cx="8765451"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262" name="Google Shape;262;p24"/>
          <p:cNvPicPr preferRelativeResize="0">
            <a:picLocks noGrp="1"/>
          </p:cNvPicPr>
          <p:nvPr>
            <p:ph type="pic" idx="2"/>
          </p:nvPr>
        </p:nvPicPr>
        <p:blipFill rotWithShape="1">
          <a:blip r:embed="rId5"/>
          <a:srcRect l="-18203" r="-18203"/>
          <a:stretch/>
        </p:blipFill>
        <p:spPr>
          <a:xfrm>
            <a:off x="609600" y="1600206"/>
            <a:ext cx="10972800" cy="45259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txBox="1">
            <a:spLocks noGrp="1"/>
          </p:cNvSpPr>
          <p:nvPr>
            <p:ph type="title"/>
          </p:nvPr>
        </p:nvSpPr>
        <p:spPr>
          <a:xfrm>
            <a:off x="2582779" y="119647"/>
            <a:ext cx="9609221" cy="50684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Contributors </a:t>
            </a:r>
            <a:r>
              <a:rPr lang="en-GB" noProof="1">
                <a:solidFill>
                  <a:srgbClr val="00CE63"/>
                </a:solidFill>
              </a:rPr>
              <a:t>105 </a:t>
            </a:r>
            <a:r>
              <a:rPr lang="en-GB" noProof="1">
                <a:solidFill>
                  <a:srgbClr val="4083B7"/>
                </a:solidFill>
              </a:rPr>
              <a:t>people | </a:t>
            </a:r>
            <a:r>
              <a:rPr lang="en-GB" noProof="1">
                <a:solidFill>
                  <a:srgbClr val="00CE63"/>
                </a:solidFill>
              </a:rPr>
              <a:t>80</a:t>
            </a:r>
            <a:r>
              <a:rPr lang="en-GB" noProof="1">
                <a:solidFill>
                  <a:srgbClr val="4083B7"/>
                </a:solidFill>
              </a:rPr>
              <a:t> organisations | </a:t>
            </a:r>
            <a:r>
              <a:rPr lang="en-GB" noProof="1">
                <a:solidFill>
                  <a:srgbClr val="00CE63"/>
                </a:solidFill>
              </a:rPr>
              <a:t>18</a:t>
            </a:r>
            <a:r>
              <a:rPr lang="en-GB" noProof="1">
                <a:solidFill>
                  <a:srgbClr val="4083B7"/>
                </a:solidFill>
              </a:rPr>
              <a:t> countries</a:t>
            </a:r>
          </a:p>
        </p:txBody>
      </p:sp>
      <p:sp>
        <p:nvSpPr>
          <p:cNvPr id="75" name="Google Shape;75;p3"/>
          <p:cNvSpPr txBox="1"/>
          <p:nvPr/>
        </p:nvSpPr>
        <p:spPr>
          <a:xfrm>
            <a:off x="1636375" y="1041725"/>
            <a:ext cx="8947200" cy="5036160"/>
          </a:xfrm>
          <a:prstGeom prst="rect">
            <a:avLst/>
          </a:prstGeom>
          <a:noFill/>
          <a:ln>
            <a:noFill/>
          </a:ln>
        </p:spPr>
        <p:txBody>
          <a:bodyPr spcFirstLastPara="1" wrap="square" lIns="91425" tIns="45700" rIns="91425" bIns="45700" anchor="t" anchorCtr="0">
            <a:noAutofit/>
          </a:bodyPr>
          <a:lstStyle/>
          <a:p>
            <a:pPr algn="ctr" rtl="0">
              <a:spcBef>
                <a:spcPts val="0"/>
              </a:spcBef>
              <a:spcAft>
                <a:spcPts val="0"/>
              </a:spcAft>
            </a:pPr>
            <a:r>
              <a:rPr lang="en-GB" sz="1600" b="1" i="0" u="none" strike="noStrike" noProof="1">
                <a:solidFill>
                  <a:srgbClr val="4083B7"/>
                </a:solidFill>
                <a:effectLst/>
                <a:latin typeface="Calibri" panose="020F0502020204030204" pitchFamily="34" charset="0"/>
              </a:rPr>
              <a:t>P Friedlingstein </a:t>
            </a:r>
            <a:r>
              <a:rPr lang="en-GB" sz="1600" b="0" i="0" u="none" strike="noStrike" noProof="1">
                <a:solidFill>
                  <a:srgbClr val="4083B7"/>
                </a:solidFill>
                <a:effectLst/>
                <a:latin typeface="Calibri" panose="020F0502020204030204" pitchFamily="34" charset="0"/>
              </a:rPr>
              <a:t>UK |</a:t>
            </a:r>
            <a:r>
              <a:rPr lang="en-GB" sz="1600" b="1" i="0" u="none" strike="noStrike" noProof="1">
                <a:solidFill>
                  <a:srgbClr val="4083B7"/>
                </a:solidFill>
                <a:effectLst/>
                <a:latin typeface="Calibri" panose="020F0502020204030204" pitchFamily="34" charset="0"/>
              </a:rPr>
              <a:t> M O’Sullivan </a:t>
            </a:r>
            <a:r>
              <a:rPr lang="en-GB" sz="1600" b="0" i="0" u="none" strike="noStrike" noProof="1">
                <a:solidFill>
                  <a:srgbClr val="4083B7"/>
                </a:solidFill>
                <a:effectLst/>
                <a:latin typeface="Calibri" panose="020F0502020204030204" pitchFamily="34" charset="0"/>
              </a:rPr>
              <a:t>UK |</a:t>
            </a:r>
            <a:r>
              <a:rPr lang="en-GB" sz="1600" b="1" i="0" u="none" strike="noStrike" noProof="1">
                <a:solidFill>
                  <a:srgbClr val="4083B7"/>
                </a:solidFill>
                <a:effectLst/>
                <a:latin typeface="Calibri" panose="020F0502020204030204" pitchFamily="34" charset="0"/>
              </a:rPr>
              <a:t> MW Jones </a:t>
            </a:r>
            <a:r>
              <a:rPr lang="en-GB" sz="1600" b="0" i="0" u="none" strike="noStrike" noProof="1">
                <a:solidFill>
                  <a:srgbClr val="4083B7"/>
                </a:solidFill>
                <a:effectLst/>
                <a:latin typeface="Calibri" panose="020F0502020204030204" pitchFamily="34" charset="0"/>
              </a:rPr>
              <a:t>UK</a:t>
            </a:r>
            <a:r>
              <a:rPr lang="en-GB" sz="1600" b="1" i="0" u="none" strike="noStrike" noProof="1">
                <a:solidFill>
                  <a:srgbClr val="4083B7"/>
                </a:solidFill>
                <a:effectLst/>
                <a:latin typeface="Calibri" panose="020F0502020204030204" pitchFamily="34" charset="0"/>
              </a:rPr>
              <a:t> </a:t>
            </a:r>
            <a:r>
              <a:rPr lang="en-GB" sz="1600" b="0" i="0" u="none" strike="noStrike" noProof="1">
                <a:solidFill>
                  <a:srgbClr val="4083B7"/>
                </a:solidFill>
                <a:effectLst/>
                <a:latin typeface="Calibri" panose="020F0502020204030204" pitchFamily="34" charset="0"/>
              </a:rPr>
              <a:t>|</a:t>
            </a:r>
            <a:r>
              <a:rPr lang="en-GB" sz="1600" b="1" i="0" u="none" strike="noStrike" noProof="1">
                <a:solidFill>
                  <a:srgbClr val="4083B7"/>
                </a:solidFill>
                <a:effectLst/>
                <a:latin typeface="Calibri" panose="020F0502020204030204" pitchFamily="34" charset="0"/>
              </a:rPr>
              <a:t> RM Andrew </a:t>
            </a:r>
            <a:r>
              <a:rPr lang="en-GB" sz="1600" b="0" i="0" u="none" strike="noStrike" noProof="1">
                <a:solidFill>
                  <a:srgbClr val="4083B7"/>
                </a:solidFill>
                <a:effectLst/>
                <a:latin typeface="Calibri" panose="020F0502020204030204" pitchFamily="34" charset="0"/>
              </a:rPr>
              <a:t>Norway </a:t>
            </a:r>
            <a:r>
              <a:rPr lang="en-GB" sz="1600" b="1" i="0" u="none" strike="noStrike" noProof="1">
                <a:solidFill>
                  <a:srgbClr val="4083B7"/>
                </a:solidFill>
                <a:effectLst/>
                <a:latin typeface="Calibri" panose="020F0502020204030204" pitchFamily="34" charset="0"/>
              </a:rPr>
              <a:t> </a:t>
            </a:r>
            <a:endParaRPr lang="en-GB" sz="1600" b="0" noProof="1">
              <a:solidFill>
                <a:srgbClr val="4083B7"/>
              </a:solidFill>
              <a:effectLst/>
            </a:endParaRPr>
          </a:p>
          <a:p>
            <a:pPr algn="ctr"/>
            <a:r>
              <a:rPr lang="en-GB" sz="1600" b="1" i="0" u="none" strike="noStrike" noProof="1">
                <a:solidFill>
                  <a:srgbClr val="4083B7"/>
                </a:solidFill>
                <a:effectLst/>
                <a:latin typeface="Calibri" panose="020F0502020204030204" pitchFamily="34" charset="0"/>
              </a:rPr>
              <a:t>L Gregor</a:t>
            </a:r>
            <a:r>
              <a:rPr lang="en-GB" sz="1600" b="0" i="0" u="none" strike="noStrike" noProof="1">
                <a:solidFill>
                  <a:srgbClr val="4083B7"/>
                </a:solidFill>
                <a:effectLst/>
                <a:latin typeface="Calibri" panose="020F0502020204030204" pitchFamily="34" charset="0"/>
              </a:rPr>
              <a:t> Switzerland | </a:t>
            </a:r>
            <a:r>
              <a:rPr lang="en-GB" sz="1600" b="1" i="0" u="none" strike="noStrike" noProof="1">
                <a:solidFill>
                  <a:srgbClr val="4083B7"/>
                </a:solidFill>
                <a:effectLst/>
                <a:latin typeface="Calibri" panose="020F0502020204030204" pitchFamily="34" charset="0"/>
              </a:rPr>
              <a:t>J Hauck</a:t>
            </a:r>
            <a:r>
              <a:rPr lang="en-GB" sz="1600" b="0" i="0" u="none" strike="noStrike" noProof="1">
                <a:solidFill>
                  <a:srgbClr val="4083B7"/>
                </a:solidFill>
                <a:effectLst/>
                <a:latin typeface="Calibri" panose="020F0502020204030204" pitchFamily="34" charset="0"/>
              </a:rPr>
              <a:t> Germany |</a:t>
            </a:r>
            <a:r>
              <a:rPr lang="en-GB" sz="1600" b="1" i="0" u="none" strike="noStrike" noProof="1">
                <a:solidFill>
                  <a:srgbClr val="4083B7"/>
                </a:solidFill>
                <a:effectLst/>
                <a:latin typeface="Calibri" panose="020F0502020204030204" pitchFamily="34" charset="0"/>
              </a:rPr>
              <a:t> C Le Quéré </a:t>
            </a:r>
            <a:r>
              <a:rPr lang="en-GB" sz="1600" b="0" i="0" u="none" strike="noStrike" noProof="1">
                <a:solidFill>
                  <a:srgbClr val="4083B7"/>
                </a:solidFill>
                <a:effectLst/>
                <a:latin typeface="Calibri" panose="020F0502020204030204" pitchFamily="34" charset="0"/>
              </a:rPr>
              <a:t>UK | </a:t>
            </a:r>
            <a:r>
              <a:rPr lang="en-GB" sz="1600" b="1" i="0" u="none" strike="noStrike" noProof="1">
                <a:solidFill>
                  <a:srgbClr val="4083B7"/>
                </a:solidFill>
                <a:effectLst/>
                <a:latin typeface="Calibri" panose="020F0502020204030204" pitchFamily="34" charset="0"/>
              </a:rPr>
              <a:t>IT Luijkx </a:t>
            </a:r>
            <a:r>
              <a:rPr lang="en-GB" sz="1600" b="0" i="0" u="none" strike="noStrike" noProof="1">
                <a:solidFill>
                  <a:srgbClr val="4083B7"/>
                </a:solidFill>
                <a:effectLst/>
                <a:latin typeface="Calibri" panose="020F0502020204030204" pitchFamily="34" charset="0"/>
              </a:rPr>
              <a:t>Netherlands </a:t>
            </a:r>
            <a:r>
              <a:rPr lang="en-GB" sz="1600" b="0" i="0" u="none" strike="noStrike" noProof="1">
                <a:solidFill>
                  <a:srgbClr val="888888"/>
                </a:solidFill>
                <a:effectLst/>
                <a:latin typeface="Calibri" panose="020F0502020204030204" pitchFamily="34" charset="0"/>
              </a:rPr>
              <a:t>| </a:t>
            </a:r>
            <a:r>
              <a:rPr lang="en-GB" sz="1600" b="1" i="0" u="none" strike="noStrike" noProof="1">
                <a:solidFill>
                  <a:srgbClr val="4083B7"/>
                </a:solidFill>
                <a:effectLst/>
                <a:latin typeface="Calibri" panose="020F0502020204030204" pitchFamily="34" charset="0"/>
              </a:rPr>
              <a:t>GP Peters </a:t>
            </a:r>
            <a:r>
              <a:rPr lang="en-GB" sz="1600" b="0" i="0" u="none" strike="noStrike" noProof="1">
                <a:solidFill>
                  <a:srgbClr val="4083B7"/>
                </a:solidFill>
                <a:effectLst/>
                <a:latin typeface="Calibri" panose="020F0502020204030204" pitchFamily="34" charset="0"/>
              </a:rPr>
              <a:t>Norway </a:t>
            </a:r>
            <a:r>
              <a:rPr lang="en-GB" sz="1600" b="1" i="0" u="none" strike="noStrike" noProof="1">
                <a:solidFill>
                  <a:srgbClr val="4083B7"/>
                </a:solidFill>
                <a:effectLst/>
                <a:latin typeface="Calibri" panose="020F0502020204030204" pitchFamily="34" charset="0"/>
              </a:rPr>
              <a:t> </a:t>
            </a:r>
            <a:br>
              <a:rPr lang="en-GB" sz="1600" b="1" i="0" u="none" strike="noStrike" noProof="1">
                <a:solidFill>
                  <a:srgbClr val="4083B7"/>
                </a:solidFill>
                <a:effectLst/>
                <a:latin typeface="Calibri" panose="020F0502020204030204" pitchFamily="34" charset="0"/>
              </a:rPr>
            </a:br>
            <a:r>
              <a:rPr lang="en-GB" sz="1600" b="1" i="0" u="none" strike="noStrike" noProof="1">
                <a:solidFill>
                  <a:srgbClr val="4083B7"/>
                </a:solidFill>
                <a:effectLst/>
                <a:latin typeface="Calibri" panose="020F0502020204030204" pitchFamily="34" charset="0"/>
              </a:rPr>
              <a:t>A Olsen </a:t>
            </a:r>
            <a:r>
              <a:rPr lang="en-GB" sz="1600" b="0" i="0" u="none" strike="noStrike" noProof="1">
                <a:solidFill>
                  <a:srgbClr val="4083B7"/>
                </a:solidFill>
                <a:effectLst/>
                <a:latin typeface="Calibri" panose="020F0502020204030204" pitchFamily="34" charset="0"/>
              </a:rPr>
              <a:t>Norway | </a:t>
            </a:r>
            <a:r>
              <a:rPr lang="en-GB" sz="1600" b="1" i="0" u="none" strike="noStrike" noProof="1">
                <a:solidFill>
                  <a:srgbClr val="4083B7"/>
                </a:solidFill>
                <a:effectLst/>
                <a:latin typeface="Calibri" panose="020F0502020204030204" pitchFamily="34" charset="0"/>
              </a:rPr>
              <a:t>W Peters </a:t>
            </a:r>
            <a:r>
              <a:rPr lang="en-GB" sz="1600" b="0" i="0" u="none" strike="noStrike" noProof="1">
                <a:solidFill>
                  <a:srgbClr val="4083B7"/>
                </a:solidFill>
                <a:effectLst/>
                <a:latin typeface="Calibri" panose="020F0502020204030204" pitchFamily="34" charset="0"/>
              </a:rPr>
              <a:t>Netherlands |</a:t>
            </a:r>
            <a:r>
              <a:rPr lang="en-GB" sz="1600" b="1" i="0" u="none" strike="noStrike" noProof="1">
                <a:solidFill>
                  <a:srgbClr val="4083B7"/>
                </a:solidFill>
                <a:effectLst/>
                <a:latin typeface="Calibri" panose="020F0502020204030204" pitchFamily="34" charset="0"/>
              </a:rPr>
              <a:t>  J Pongratz </a:t>
            </a:r>
            <a:r>
              <a:rPr lang="en-GB" sz="1600" b="0" i="0" u="none" strike="noStrike" noProof="1">
                <a:solidFill>
                  <a:srgbClr val="4083B7"/>
                </a:solidFill>
                <a:effectLst/>
                <a:latin typeface="Calibri" panose="020F0502020204030204" pitchFamily="34" charset="0"/>
              </a:rPr>
              <a:t>Germany |</a:t>
            </a:r>
            <a:r>
              <a:rPr lang="en-GB" sz="1600" b="1" i="0" u="none" strike="noStrike" noProof="1">
                <a:solidFill>
                  <a:srgbClr val="4083B7"/>
                </a:solidFill>
                <a:effectLst/>
                <a:latin typeface="Calibri" panose="020F0502020204030204" pitchFamily="34" charset="0"/>
              </a:rPr>
              <a:t> </a:t>
            </a:r>
            <a:r>
              <a:rPr lang="en-GB" sz="1600" b="0" i="0" u="none" strike="noStrike" noProof="1">
                <a:solidFill>
                  <a:srgbClr val="4083B7"/>
                </a:solidFill>
                <a:effectLst/>
                <a:latin typeface="Calibri" panose="020F0502020204030204" pitchFamily="34" charset="0"/>
              </a:rPr>
              <a:t> </a:t>
            </a:r>
            <a:r>
              <a:rPr lang="en-GB" sz="1600" b="1" i="0" u="none" strike="noStrike" noProof="1">
                <a:solidFill>
                  <a:srgbClr val="4083B7"/>
                </a:solidFill>
                <a:effectLst/>
                <a:latin typeface="Calibri" panose="020F0502020204030204" pitchFamily="34" charset="0"/>
              </a:rPr>
              <a:t>C Schwingshackl </a:t>
            </a:r>
            <a:r>
              <a:rPr lang="en-GB" sz="1600" b="0" i="0" u="none" strike="noStrike" noProof="1">
                <a:solidFill>
                  <a:srgbClr val="4083B7"/>
                </a:solidFill>
                <a:effectLst/>
                <a:latin typeface="Calibri" panose="020F0502020204030204" pitchFamily="34" charset="0"/>
              </a:rPr>
              <a:t>Germany |</a:t>
            </a:r>
            <a:r>
              <a:rPr lang="en-GB" sz="1600" b="1" i="0" u="none" strike="noStrike" noProof="1">
                <a:solidFill>
                  <a:srgbClr val="4083B7"/>
                </a:solidFill>
                <a:effectLst/>
                <a:latin typeface="Calibri" panose="020F0502020204030204" pitchFamily="34" charset="0"/>
              </a:rPr>
              <a:t> S Sitch </a:t>
            </a:r>
            <a:r>
              <a:rPr lang="en-GB" sz="1600" b="0" i="0" u="none" strike="noStrike" noProof="1">
                <a:solidFill>
                  <a:srgbClr val="4083B7"/>
                </a:solidFill>
                <a:effectLst/>
                <a:latin typeface="Calibri" panose="020F0502020204030204" pitchFamily="34" charset="0"/>
              </a:rPr>
              <a:t>UK</a:t>
            </a:r>
            <a:r>
              <a:rPr lang="en-GB" sz="1600" b="1" i="0" u="none" strike="noStrike" noProof="1">
                <a:solidFill>
                  <a:srgbClr val="4083B7"/>
                </a:solidFill>
                <a:effectLst/>
                <a:latin typeface="Calibri" panose="020F0502020204030204" pitchFamily="34" charset="0"/>
              </a:rPr>
              <a:t> </a:t>
            </a:r>
            <a:r>
              <a:rPr lang="en-GB" sz="1600" b="0" i="0" u="none" strike="noStrike" noProof="1">
                <a:solidFill>
                  <a:srgbClr val="4083B7"/>
                </a:solidFill>
                <a:effectLst/>
                <a:latin typeface="Calibri" panose="020F0502020204030204" pitchFamily="34" charset="0"/>
              </a:rPr>
              <a:t> </a:t>
            </a:r>
            <a:r>
              <a:rPr lang="en-GB" sz="1600" b="1" i="0" u="none" strike="noStrike" noProof="1">
                <a:solidFill>
                  <a:srgbClr val="4083B7"/>
                </a:solidFill>
                <a:effectLst/>
                <a:latin typeface="Calibri" panose="020F0502020204030204" pitchFamily="34" charset="0"/>
              </a:rPr>
              <a:t>JG Canadell </a:t>
            </a:r>
            <a:r>
              <a:rPr lang="en-GB" sz="1600" b="0" i="0" u="none" strike="noStrike" noProof="1">
                <a:solidFill>
                  <a:srgbClr val="4083B7"/>
                </a:solidFill>
                <a:effectLst/>
                <a:latin typeface="Calibri" panose="020F0502020204030204" pitchFamily="34" charset="0"/>
              </a:rPr>
              <a:t>Australia | </a:t>
            </a:r>
            <a:r>
              <a:rPr lang="en-GB" sz="1600" b="1" i="0" u="none" strike="noStrike" noProof="1">
                <a:solidFill>
                  <a:srgbClr val="4083B7"/>
                </a:solidFill>
                <a:effectLst/>
                <a:latin typeface="Calibri" panose="020F0502020204030204" pitchFamily="34" charset="0"/>
              </a:rPr>
              <a:t>P Ciais </a:t>
            </a:r>
            <a:r>
              <a:rPr lang="en-GB" sz="1600" b="0" i="0" u="none" strike="noStrike" noProof="1">
                <a:solidFill>
                  <a:srgbClr val="4083B7"/>
                </a:solidFill>
                <a:effectLst/>
                <a:latin typeface="Calibri" panose="020F0502020204030204" pitchFamily="34" charset="0"/>
              </a:rPr>
              <a:t>France | </a:t>
            </a:r>
            <a:r>
              <a:rPr lang="en-GB" sz="1600" b="1" i="0" u="none" strike="noStrike" noProof="1">
                <a:solidFill>
                  <a:srgbClr val="4083B7"/>
                </a:solidFill>
                <a:effectLst/>
                <a:latin typeface="Calibri" panose="020F0502020204030204" pitchFamily="34" charset="0"/>
              </a:rPr>
              <a:t>RB Jackson</a:t>
            </a:r>
            <a:r>
              <a:rPr lang="en-GB" sz="1600" b="0" i="0" u="none" strike="noStrike" noProof="1">
                <a:solidFill>
                  <a:srgbClr val="4083B7"/>
                </a:solidFill>
                <a:effectLst/>
                <a:latin typeface="Calibri" panose="020F0502020204030204" pitchFamily="34" charset="0"/>
              </a:rPr>
              <a:t> USA</a:t>
            </a:r>
            <a:r>
              <a:rPr lang="en-GB" sz="1600" b="0" i="0" u="none" strike="noStrike" cap="none" noProof="1">
                <a:solidFill>
                  <a:srgbClr val="4083B7"/>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ts val="1400"/>
              <a:buFont typeface="Calibri"/>
              <a:buNone/>
            </a:pPr>
            <a:endParaRPr lang="en-GB" sz="1400" b="1"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888888"/>
              </a:buClr>
              <a:buSzPts val="1400"/>
              <a:buFont typeface="Calibri"/>
              <a:buNone/>
            </a:pPr>
            <a:r>
              <a:rPr lang="en-GB" sz="1500" b="1" i="0" u="none" strike="noStrike" noProof="1">
                <a:solidFill>
                  <a:srgbClr val="888888"/>
                </a:solidFill>
                <a:effectLst/>
                <a:latin typeface="Calibri" panose="020F0502020204030204" pitchFamily="34" charset="0"/>
              </a:rPr>
              <a:t>SR Alin </a:t>
            </a:r>
            <a:r>
              <a:rPr lang="en-GB" sz="1500" b="0" i="0" u="none" strike="noStrike" noProof="1">
                <a:solidFill>
                  <a:srgbClr val="888888"/>
                </a:solidFill>
                <a:effectLst/>
                <a:latin typeface="Calibri" panose="020F0502020204030204" pitchFamily="34" charset="0"/>
              </a:rPr>
              <a:t>USA</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R Alkama </a:t>
            </a:r>
            <a:r>
              <a:rPr lang="en-GB" sz="1500" b="0" i="0" u="none" strike="noStrike" noProof="1">
                <a:solidFill>
                  <a:srgbClr val="888888"/>
                </a:solidFill>
                <a:effectLst/>
                <a:latin typeface="Calibri" panose="020F0502020204030204" pitchFamily="34" charset="0"/>
              </a:rPr>
              <a:t>Italy</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A Arneth </a:t>
            </a:r>
            <a:r>
              <a:rPr lang="en-GB" sz="1500" b="0" i="0" u="none" strike="noStrike" noProof="1">
                <a:solidFill>
                  <a:srgbClr val="888888"/>
                </a:solidFill>
                <a:effectLst/>
                <a:latin typeface="Calibri" panose="020F0502020204030204" pitchFamily="34" charset="0"/>
              </a:rPr>
              <a:t>Germany</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VK Arora </a:t>
            </a:r>
            <a:r>
              <a:rPr lang="en-GB" sz="1500" b="0" i="0" u="none" strike="noStrike" noProof="1">
                <a:solidFill>
                  <a:srgbClr val="888888"/>
                </a:solidFill>
                <a:effectLst/>
                <a:latin typeface="Calibri" panose="020F0502020204030204" pitchFamily="34" charset="0"/>
              </a:rPr>
              <a:t>Canada</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NR Bates</a:t>
            </a:r>
            <a:r>
              <a:rPr lang="en-GB" sz="1500" b="0" i="0" u="none" strike="noStrike" noProof="1">
                <a:solidFill>
                  <a:srgbClr val="888888"/>
                </a:solidFill>
                <a:effectLst/>
                <a:latin typeface="Calibri" panose="020F0502020204030204" pitchFamily="34" charset="0"/>
              </a:rPr>
              <a:t> Bermuda |</a:t>
            </a:r>
            <a:r>
              <a:rPr lang="en-GB" sz="1500" b="1" i="0" u="none" strike="noStrike" noProof="1">
                <a:solidFill>
                  <a:srgbClr val="888888"/>
                </a:solidFill>
                <a:effectLst/>
                <a:latin typeface="Calibri" panose="020F0502020204030204" pitchFamily="34" charset="0"/>
              </a:rPr>
              <a:t> M Becker </a:t>
            </a:r>
            <a:r>
              <a:rPr lang="en-GB" sz="1500" b="0" i="0" u="none" strike="noStrike" noProof="1">
                <a:solidFill>
                  <a:srgbClr val="888888"/>
                </a:solidFill>
                <a:effectLst/>
                <a:latin typeface="Calibri" panose="020F0502020204030204" pitchFamily="34" charset="0"/>
              </a:rPr>
              <a:t>Norway | </a:t>
            </a:r>
            <a:r>
              <a:rPr lang="en-GB" sz="1500" b="1" i="0" u="none" strike="noStrike" noProof="1">
                <a:solidFill>
                  <a:srgbClr val="888888"/>
                </a:solidFill>
                <a:effectLst/>
                <a:latin typeface="Calibri" panose="020F0502020204030204" pitchFamily="34" charset="0"/>
              </a:rPr>
              <a:t>N Bellouin </a:t>
            </a:r>
            <a:r>
              <a:rPr lang="en-GB" sz="1500" b="0" i="0" u="none" strike="noStrike" noProof="1">
                <a:solidFill>
                  <a:srgbClr val="888888"/>
                </a:solidFill>
                <a:effectLst/>
                <a:latin typeface="Calibri" panose="020F0502020204030204" pitchFamily="34" charset="0"/>
              </a:rPr>
              <a:t>UK | </a:t>
            </a:r>
            <a:r>
              <a:rPr lang="en-GB" sz="1500" b="1" i="0" u="none" strike="noStrike" noProof="1">
                <a:solidFill>
                  <a:srgbClr val="888888"/>
                </a:solidFill>
                <a:effectLst/>
                <a:latin typeface="Calibri" panose="020F0502020204030204" pitchFamily="34" charset="0"/>
              </a:rPr>
              <a:t>HC Bittig </a:t>
            </a:r>
            <a:r>
              <a:rPr lang="en-GB" sz="1500" b="0" i="0" u="none" strike="noStrike" noProof="1">
                <a:solidFill>
                  <a:srgbClr val="888888"/>
                </a:solidFill>
                <a:effectLst/>
                <a:latin typeface="Calibri" panose="020F0502020204030204" pitchFamily="34" charset="0"/>
              </a:rPr>
              <a:t>Germany</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L Bopp</a:t>
            </a:r>
            <a:r>
              <a:rPr lang="en-GB" sz="1500" b="0" i="0" u="none" strike="noStrike" noProof="1">
                <a:solidFill>
                  <a:srgbClr val="888888"/>
                </a:solidFill>
                <a:effectLst/>
                <a:latin typeface="Calibri" panose="020F0502020204030204" pitchFamily="34" charset="0"/>
              </a:rPr>
              <a:t> France</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F Chevallier</a:t>
            </a:r>
            <a:r>
              <a:rPr lang="en-GB" sz="1500" b="0" i="0" u="none" strike="noStrike" noProof="1">
                <a:solidFill>
                  <a:srgbClr val="888888"/>
                </a:solidFill>
                <a:effectLst/>
                <a:latin typeface="Calibri" panose="020F0502020204030204" pitchFamily="34" charset="0"/>
              </a:rPr>
              <a:t> France | </a:t>
            </a:r>
            <a:r>
              <a:rPr lang="en-GB" sz="1500" b="1" i="0" u="none" strike="noStrike" noProof="1">
                <a:solidFill>
                  <a:srgbClr val="888888"/>
                </a:solidFill>
                <a:effectLst/>
                <a:latin typeface="Calibri" panose="020F0502020204030204" pitchFamily="34" charset="0"/>
              </a:rPr>
              <a:t>LP Chini</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M Cronin </a:t>
            </a:r>
            <a:r>
              <a:rPr lang="en-GB" sz="1500" b="0" i="0" u="none" strike="noStrike" noProof="1">
                <a:solidFill>
                  <a:srgbClr val="888888"/>
                </a:solidFill>
                <a:effectLst/>
                <a:latin typeface="Calibri" panose="020F0502020204030204" pitchFamily="34" charset="0"/>
              </a:rPr>
              <a:t>Ireland | </a:t>
            </a:r>
            <a:br>
              <a:rPr lang="en-GB" sz="1500" b="0" i="0" u="none" strike="noStrike" noProof="1">
                <a:solidFill>
                  <a:srgbClr val="888888"/>
                </a:solidFill>
                <a:effectLst/>
                <a:latin typeface="Calibri" panose="020F0502020204030204" pitchFamily="34" charset="0"/>
              </a:rPr>
            </a:br>
            <a:r>
              <a:rPr lang="en-GB" sz="1500" b="1" i="0" u="none" strike="noStrike" noProof="1">
                <a:solidFill>
                  <a:srgbClr val="888888"/>
                </a:solidFill>
                <a:effectLst/>
                <a:latin typeface="Calibri" panose="020F0502020204030204" pitchFamily="34" charset="0"/>
              </a:rPr>
              <a:t>W Evans </a:t>
            </a:r>
            <a:r>
              <a:rPr lang="en-GB" sz="1500" b="0" i="0" u="none" strike="noStrike" noProof="1">
                <a:solidFill>
                  <a:srgbClr val="888888"/>
                </a:solidFill>
                <a:effectLst/>
                <a:latin typeface="Calibri" panose="020F0502020204030204" pitchFamily="34" charset="0"/>
              </a:rPr>
              <a:t>Canada</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S Falk</a:t>
            </a:r>
            <a:r>
              <a:rPr lang="en-GB" sz="1500" b="0" i="0" u="none" strike="noStrike" noProof="1">
                <a:solidFill>
                  <a:srgbClr val="888888"/>
                </a:solidFill>
                <a:effectLst/>
                <a:latin typeface="Calibri" panose="020F0502020204030204" pitchFamily="34" charset="0"/>
              </a:rPr>
              <a:t> Germany | </a:t>
            </a:r>
            <a:r>
              <a:rPr lang="en-GB" sz="1500" b="1" i="0" u="none" strike="noStrike" noProof="1">
                <a:solidFill>
                  <a:srgbClr val="888888"/>
                </a:solidFill>
                <a:effectLst/>
                <a:latin typeface="Calibri" panose="020F0502020204030204" pitchFamily="34" charset="0"/>
              </a:rPr>
              <a:t>RA Feely </a:t>
            </a:r>
            <a:r>
              <a:rPr lang="en-GB" sz="1500" b="0" i="0" u="none" strike="noStrike" noProof="1">
                <a:solidFill>
                  <a:srgbClr val="888888"/>
                </a:solidFill>
                <a:effectLst/>
                <a:latin typeface="Calibri" panose="020F0502020204030204" pitchFamily="34" charset="0"/>
              </a:rPr>
              <a:t>USA</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T Gasser </a:t>
            </a:r>
            <a:r>
              <a:rPr lang="en-GB" sz="1500" b="0" i="0" u="none" strike="noStrike" noProof="1">
                <a:solidFill>
                  <a:srgbClr val="888888"/>
                </a:solidFill>
                <a:effectLst/>
                <a:latin typeface="Calibri" panose="020F0502020204030204" pitchFamily="34" charset="0"/>
              </a:rPr>
              <a:t>Austria</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M Gehlen </a:t>
            </a:r>
            <a:r>
              <a:rPr lang="en-GB" sz="1500" b="0" i="0" u="none" strike="noStrike" noProof="1">
                <a:solidFill>
                  <a:srgbClr val="888888"/>
                </a:solidFill>
                <a:effectLst/>
                <a:latin typeface="Calibri" panose="020F0502020204030204" pitchFamily="34" charset="0"/>
              </a:rPr>
              <a:t>France</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T Gkritzalis</a:t>
            </a:r>
            <a:r>
              <a:rPr lang="en-GB" sz="1500" b="0" i="0" u="none" strike="noStrike" noProof="1">
                <a:solidFill>
                  <a:srgbClr val="888888"/>
                </a:solidFill>
                <a:effectLst/>
                <a:latin typeface="Calibri" panose="020F0502020204030204" pitchFamily="34" charset="0"/>
              </a:rPr>
              <a:t> Belgium |</a:t>
            </a:r>
            <a:r>
              <a:rPr lang="en-GB" sz="1500" b="1" i="0" u="none" strike="noStrike" noProof="1">
                <a:solidFill>
                  <a:srgbClr val="888888"/>
                </a:solidFill>
                <a:effectLst/>
                <a:latin typeface="Calibri" panose="020F0502020204030204" pitchFamily="34" charset="0"/>
              </a:rPr>
              <a:t> L Gloege</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G Grassi </a:t>
            </a:r>
            <a:r>
              <a:rPr lang="en-GB" sz="1500" b="0" i="0" u="none" strike="noStrike" noProof="1">
                <a:solidFill>
                  <a:srgbClr val="888888"/>
                </a:solidFill>
                <a:effectLst/>
                <a:latin typeface="Calibri" panose="020F0502020204030204" pitchFamily="34" charset="0"/>
              </a:rPr>
              <a:t>Italy</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N Gruber</a:t>
            </a:r>
            <a:r>
              <a:rPr lang="en-GB" sz="1500" b="0" i="0" u="none" strike="noStrike" noProof="1">
                <a:solidFill>
                  <a:srgbClr val="888888"/>
                </a:solidFill>
                <a:effectLst/>
                <a:latin typeface="Calibri" panose="020F0502020204030204" pitchFamily="34" charset="0"/>
              </a:rPr>
              <a:t>  Switzerland | </a:t>
            </a:r>
            <a:r>
              <a:rPr lang="en-GB" sz="1500" b="1" i="0" u="none" strike="noStrike" noProof="1">
                <a:solidFill>
                  <a:srgbClr val="888888"/>
                </a:solidFill>
                <a:effectLst/>
                <a:latin typeface="Calibri" panose="020F0502020204030204" pitchFamily="34" charset="0"/>
              </a:rPr>
              <a:t>Ö Gürses</a:t>
            </a:r>
            <a:r>
              <a:rPr lang="en-GB" sz="1500" b="0" i="0" u="none" strike="noStrike" noProof="1">
                <a:solidFill>
                  <a:srgbClr val="888888"/>
                </a:solidFill>
                <a:effectLst/>
                <a:latin typeface="Calibri" panose="020F0502020204030204" pitchFamily="34" charset="0"/>
              </a:rPr>
              <a:t> Germany | </a:t>
            </a:r>
            <a:r>
              <a:rPr lang="en-GB" sz="1500" b="1" i="0" u="none" strike="noStrike" noProof="1">
                <a:solidFill>
                  <a:srgbClr val="888888"/>
                </a:solidFill>
                <a:effectLst/>
                <a:latin typeface="Calibri" panose="020F0502020204030204" pitchFamily="34" charset="0"/>
              </a:rPr>
              <a:t>I Harris</a:t>
            </a:r>
            <a:r>
              <a:rPr lang="en-GB" sz="1500" b="0" i="0" u="none" strike="noStrike" noProof="1">
                <a:solidFill>
                  <a:srgbClr val="888888"/>
                </a:solidFill>
                <a:effectLst/>
                <a:latin typeface="Calibri" panose="020F0502020204030204" pitchFamily="34" charset="0"/>
              </a:rPr>
              <a:t> UK| </a:t>
            </a:r>
            <a:r>
              <a:rPr lang="en-GB" sz="1500" b="1" i="0" u="none" strike="noStrike" noProof="1">
                <a:solidFill>
                  <a:srgbClr val="888888"/>
                </a:solidFill>
                <a:effectLst/>
                <a:latin typeface="Calibri" panose="020F0502020204030204" pitchFamily="34" charset="0"/>
              </a:rPr>
              <a:t>M Hefner </a:t>
            </a:r>
            <a:r>
              <a:rPr lang="en-GB" sz="1500" b="0" i="0" u="none" strike="noStrike" noProof="1">
                <a:solidFill>
                  <a:srgbClr val="888888"/>
                </a:solidFill>
                <a:effectLst/>
                <a:latin typeface="Calibri" panose="020F0502020204030204" pitchFamily="34" charset="0"/>
              </a:rPr>
              <a:t>USA | </a:t>
            </a:r>
            <a:br>
              <a:rPr lang="en-GB" sz="1500" b="0" i="0" u="none" strike="noStrike" noProof="1">
                <a:solidFill>
                  <a:srgbClr val="888888"/>
                </a:solidFill>
                <a:effectLst/>
                <a:latin typeface="Calibri" panose="020F0502020204030204" pitchFamily="34" charset="0"/>
              </a:rPr>
            </a:br>
            <a:r>
              <a:rPr lang="en-GB" sz="1500" b="1" i="0" u="none" strike="noStrike" noProof="1">
                <a:solidFill>
                  <a:srgbClr val="888888"/>
                </a:solidFill>
                <a:effectLst/>
                <a:latin typeface="Calibri" panose="020F0502020204030204" pitchFamily="34" charset="0"/>
              </a:rPr>
              <a:t>RA Houghton </a:t>
            </a:r>
            <a:r>
              <a:rPr lang="en-GB" sz="1500" b="0" i="0" u="none" strike="noStrike" noProof="1">
                <a:solidFill>
                  <a:srgbClr val="888888"/>
                </a:solidFill>
                <a:effectLst/>
                <a:latin typeface="Calibri" panose="020F0502020204030204" pitchFamily="34" charset="0"/>
              </a:rPr>
              <a:t>USA | </a:t>
            </a:r>
            <a:r>
              <a:rPr lang="en-GB" sz="1500" b="1" i="0" u="none" strike="noStrike" noProof="1">
                <a:solidFill>
                  <a:srgbClr val="888888"/>
                </a:solidFill>
                <a:effectLst/>
                <a:latin typeface="Calibri" panose="020F0502020204030204" pitchFamily="34" charset="0"/>
              </a:rPr>
              <a:t>GC Hurtt</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Y Iida</a:t>
            </a:r>
            <a:r>
              <a:rPr lang="en-GB" sz="1500" b="0" i="0" u="none" strike="noStrike" noProof="1">
                <a:solidFill>
                  <a:srgbClr val="888888"/>
                </a:solidFill>
                <a:effectLst/>
                <a:latin typeface="Calibri" panose="020F0502020204030204" pitchFamily="34" charset="0"/>
              </a:rPr>
              <a:t> Japan | </a:t>
            </a:r>
            <a:r>
              <a:rPr lang="en-GB" sz="1500" b="1" i="0" u="none" strike="noStrike" noProof="1">
                <a:solidFill>
                  <a:srgbClr val="888888"/>
                </a:solidFill>
                <a:effectLst/>
                <a:latin typeface="Calibri" panose="020F0502020204030204" pitchFamily="34" charset="0"/>
              </a:rPr>
              <a:t>T Ilyina</a:t>
            </a:r>
            <a:r>
              <a:rPr lang="en-GB" sz="1500" b="0" i="0" u="none" strike="noStrike" noProof="1">
                <a:solidFill>
                  <a:srgbClr val="888888"/>
                </a:solidFill>
                <a:effectLst/>
                <a:latin typeface="Calibri" panose="020F0502020204030204" pitchFamily="34" charset="0"/>
              </a:rPr>
              <a:t> Germany | </a:t>
            </a:r>
            <a:r>
              <a:rPr lang="en-GB" sz="1500" b="1" i="0" u="none" strike="noStrike" noProof="1">
                <a:solidFill>
                  <a:srgbClr val="888888"/>
                </a:solidFill>
                <a:effectLst/>
                <a:latin typeface="Calibri" panose="020F0502020204030204" pitchFamily="34" charset="0"/>
              </a:rPr>
              <a:t>AK Jain</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A Jersild</a:t>
            </a:r>
            <a:r>
              <a:rPr lang="en-GB" sz="1500" b="0" i="0" u="none" strike="noStrike" noProof="1">
                <a:solidFill>
                  <a:srgbClr val="888888"/>
                </a:solidFill>
                <a:effectLst/>
                <a:latin typeface="Calibri" panose="020F0502020204030204" pitchFamily="34" charset="0"/>
              </a:rPr>
              <a:t> Germany | </a:t>
            </a:r>
            <a:br>
              <a:rPr lang="en-GB" sz="1500" b="0" i="0" u="none" strike="noStrike" noProof="1">
                <a:solidFill>
                  <a:srgbClr val="888888"/>
                </a:solidFill>
                <a:effectLst/>
                <a:latin typeface="Calibri" panose="020F0502020204030204" pitchFamily="34" charset="0"/>
              </a:rPr>
            </a:br>
            <a:r>
              <a:rPr lang="en-GB" sz="1500" b="1" i="0" u="none" strike="noStrike" noProof="1">
                <a:solidFill>
                  <a:srgbClr val="888888"/>
                </a:solidFill>
                <a:effectLst/>
                <a:latin typeface="Calibri" panose="020F0502020204030204" pitchFamily="34" charset="0"/>
              </a:rPr>
              <a:t>K Kadono </a:t>
            </a:r>
            <a:r>
              <a:rPr lang="en-GB" sz="1500" b="0" i="0" u="none" strike="noStrike" noProof="1">
                <a:solidFill>
                  <a:srgbClr val="888888"/>
                </a:solidFill>
                <a:effectLst/>
                <a:latin typeface="Calibri" panose="020F0502020204030204" pitchFamily="34" charset="0"/>
              </a:rPr>
              <a:t>Japan | </a:t>
            </a:r>
            <a:r>
              <a:rPr lang="en-GB" sz="1500" b="1" i="0" u="none" strike="noStrike" noProof="1">
                <a:solidFill>
                  <a:srgbClr val="888888"/>
                </a:solidFill>
                <a:effectLst/>
                <a:latin typeface="Calibri" panose="020F0502020204030204" pitchFamily="34" charset="0"/>
              </a:rPr>
              <a:t>E Kato</a:t>
            </a:r>
            <a:r>
              <a:rPr lang="en-GB" sz="1500" b="0" i="0" u="none" strike="noStrike" noProof="1">
                <a:solidFill>
                  <a:srgbClr val="888888"/>
                </a:solidFill>
                <a:effectLst/>
                <a:latin typeface="Calibri" panose="020F0502020204030204" pitchFamily="34" charset="0"/>
              </a:rPr>
              <a:t> Japan | </a:t>
            </a:r>
            <a:r>
              <a:rPr lang="en-GB" sz="1500" b="1" i="0" u="none" strike="noStrike" noProof="1">
                <a:solidFill>
                  <a:srgbClr val="888888"/>
                </a:solidFill>
                <a:effectLst/>
                <a:latin typeface="Calibri" panose="020F0502020204030204" pitchFamily="34" charset="0"/>
              </a:rPr>
              <a:t>D Kennedy </a:t>
            </a:r>
            <a:r>
              <a:rPr lang="en-GB" sz="1500" b="0" i="0" u="none" strike="noStrike" noProof="1">
                <a:solidFill>
                  <a:srgbClr val="888888"/>
                </a:solidFill>
                <a:effectLst/>
                <a:latin typeface="Calibri" panose="020F0502020204030204" pitchFamily="34" charset="0"/>
              </a:rPr>
              <a:t>USA</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K Klein Goldewijk </a:t>
            </a:r>
            <a:r>
              <a:rPr lang="en-GB" sz="1500" b="0" i="0" u="none" strike="noStrike" noProof="1">
                <a:solidFill>
                  <a:srgbClr val="888888"/>
                </a:solidFill>
                <a:effectLst/>
                <a:latin typeface="Calibri" panose="020F0502020204030204" pitchFamily="34" charset="0"/>
              </a:rPr>
              <a:t>Netherlands | </a:t>
            </a:r>
            <a:r>
              <a:rPr lang="en-GB" sz="1500" b="1" i="0" u="none" strike="noStrike" noProof="1">
                <a:solidFill>
                  <a:srgbClr val="888888"/>
                </a:solidFill>
                <a:effectLst/>
                <a:latin typeface="Calibri" panose="020F0502020204030204" pitchFamily="34" charset="0"/>
              </a:rPr>
              <a:t>J Knauer</a:t>
            </a:r>
            <a:r>
              <a:rPr lang="en-GB" sz="1500" b="0" i="0" u="none" strike="noStrike" noProof="1">
                <a:solidFill>
                  <a:srgbClr val="888888"/>
                </a:solidFill>
                <a:effectLst/>
                <a:latin typeface="Calibri" panose="020F0502020204030204" pitchFamily="34" charset="0"/>
              </a:rPr>
              <a:t> Australia |</a:t>
            </a:r>
            <a:r>
              <a:rPr lang="en-GB" sz="1500" b="1" i="0" u="none" strike="noStrike" noProof="1">
                <a:solidFill>
                  <a:srgbClr val="888888"/>
                </a:solidFill>
                <a:effectLst/>
                <a:latin typeface="Calibri" panose="020F0502020204030204" pitchFamily="34" charset="0"/>
              </a:rPr>
              <a:t> </a:t>
            </a:r>
            <a:br>
              <a:rPr lang="en-GB" sz="1500" b="1" i="0" u="none" strike="noStrike" noProof="1">
                <a:solidFill>
                  <a:srgbClr val="888888"/>
                </a:solidFill>
                <a:effectLst/>
                <a:latin typeface="Calibri" panose="020F0502020204030204" pitchFamily="34" charset="0"/>
              </a:rPr>
            </a:br>
            <a:r>
              <a:rPr lang="en-GB" sz="1500" b="1" i="0" u="none" strike="noStrike" noProof="1">
                <a:solidFill>
                  <a:srgbClr val="888888"/>
                </a:solidFill>
                <a:effectLst/>
                <a:latin typeface="Calibri" panose="020F0502020204030204" pitchFamily="34" charset="0"/>
              </a:rPr>
              <a:t>JI Korsbakken</a:t>
            </a:r>
            <a:r>
              <a:rPr lang="en-GB" sz="1500" b="0" i="0" u="none" strike="noStrike" noProof="1">
                <a:solidFill>
                  <a:srgbClr val="888888"/>
                </a:solidFill>
                <a:effectLst/>
                <a:latin typeface="Calibri" panose="020F0502020204030204" pitchFamily="34" charset="0"/>
              </a:rPr>
              <a:t> Norway | </a:t>
            </a:r>
            <a:r>
              <a:rPr lang="en-GB" sz="1500" b="1" i="0" u="none" strike="noStrike" noProof="1">
                <a:solidFill>
                  <a:srgbClr val="888888"/>
                </a:solidFill>
                <a:effectLst/>
                <a:latin typeface="Calibri" panose="020F0502020204030204" pitchFamily="34" charset="0"/>
              </a:rPr>
              <a:t>P Landschützer</a:t>
            </a:r>
            <a:r>
              <a:rPr lang="en-GB" sz="1500" b="0" i="0" u="none" strike="noStrike" noProof="1">
                <a:solidFill>
                  <a:srgbClr val="888888"/>
                </a:solidFill>
                <a:effectLst/>
                <a:latin typeface="Calibri" panose="020F0502020204030204" pitchFamily="34" charset="0"/>
              </a:rPr>
              <a:t> Germany | </a:t>
            </a:r>
            <a:r>
              <a:rPr lang="en-GB" sz="1500" b="1" i="0" u="none" strike="noStrike" noProof="1">
                <a:solidFill>
                  <a:srgbClr val="888888"/>
                </a:solidFill>
                <a:effectLst/>
                <a:latin typeface="Calibri" panose="020F0502020204030204" pitchFamily="34" charset="0"/>
              </a:rPr>
              <a:t>N Lefèvre</a:t>
            </a:r>
            <a:r>
              <a:rPr lang="en-GB" sz="1500" b="0" i="0" u="none" strike="noStrike" noProof="1">
                <a:solidFill>
                  <a:srgbClr val="888888"/>
                </a:solidFill>
                <a:effectLst/>
                <a:latin typeface="Calibri" panose="020F0502020204030204" pitchFamily="34" charset="0"/>
              </a:rPr>
              <a:t> France | </a:t>
            </a:r>
            <a:r>
              <a:rPr lang="en-GB" sz="1500" b="1" i="0" u="none" strike="noStrike" noProof="1">
                <a:solidFill>
                  <a:srgbClr val="888888"/>
                </a:solidFill>
                <a:effectLst/>
                <a:latin typeface="Calibri" panose="020F0502020204030204" pitchFamily="34" charset="0"/>
              </a:rPr>
              <a:t>K Lindsay</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J Liu </a:t>
            </a:r>
            <a:r>
              <a:rPr lang="en-GB" sz="1500" b="0" i="0" u="none" strike="noStrike" noProof="1">
                <a:solidFill>
                  <a:srgbClr val="888888"/>
                </a:solidFill>
                <a:effectLst/>
                <a:latin typeface="Calibri" panose="020F0502020204030204" pitchFamily="34" charset="0"/>
              </a:rPr>
              <a:t>USA | </a:t>
            </a:r>
            <a:r>
              <a:rPr lang="en-GB" sz="1500" b="1" i="0" u="none" strike="noStrike" noProof="1">
                <a:solidFill>
                  <a:srgbClr val="888888"/>
                </a:solidFill>
                <a:effectLst/>
                <a:latin typeface="Calibri" panose="020F0502020204030204" pitchFamily="34" charset="0"/>
              </a:rPr>
              <a:t>Z Liu </a:t>
            </a:r>
            <a:r>
              <a:rPr lang="en-GB" sz="1500" b="0" i="0" u="none" strike="noStrike" noProof="1">
                <a:solidFill>
                  <a:srgbClr val="888888"/>
                </a:solidFill>
                <a:effectLst/>
                <a:latin typeface="Calibri" panose="020F0502020204030204" pitchFamily="34" charset="0"/>
              </a:rPr>
              <a:t>China</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G Marland</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N Mayot</a:t>
            </a:r>
            <a:r>
              <a:rPr lang="en-GB" sz="1500" b="0" i="0" u="none" strike="noStrike" noProof="1">
                <a:solidFill>
                  <a:srgbClr val="888888"/>
                </a:solidFill>
                <a:effectLst/>
                <a:latin typeface="Calibri" panose="020F0502020204030204" pitchFamily="34" charset="0"/>
              </a:rPr>
              <a:t> UK |</a:t>
            </a:r>
            <a:r>
              <a:rPr lang="en-GB" sz="1500" b="1" i="0" u="none" strike="noStrike" noProof="1">
                <a:solidFill>
                  <a:srgbClr val="888888"/>
                </a:solidFill>
                <a:effectLst/>
                <a:latin typeface="Calibri" panose="020F0502020204030204" pitchFamily="34" charset="0"/>
              </a:rPr>
              <a:t> MJ McGrath</a:t>
            </a:r>
            <a:r>
              <a:rPr lang="en-GB" sz="1500" b="0" i="0" u="none" strike="noStrike" noProof="1">
                <a:solidFill>
                  <a:srgbClr val="888888"/>
                </a:solidFill>
                <a:effectLst/>
                <a:latin typeface="Calibri" panose="020F0502020204030204" pitchFamily="34" charset="0"/>
              </a:rPr>
              <a:t> France | </a:t>
            </a:r>
            <a:r>
              <a:rPr lang="en-GB" sz="1500" b="1" i="0" u="none" strike="noStrike" noProof="1">
                <a:solidFill>
                  <a:srgbClr val="888888"/>
                </a:solidFill>
                <a:effectLst/>
                <a:latin typeface="Calibri" panose="020F0502020204030204" pitchFamily="34" charset="0"/>
              </a:rPr>
              <a:t>N Metzl</a:t>
            </a:r>
            <a:r>
              <a:rPr lang="en-GB" sz="1500" b="0" i="0" u="none" strike="noStrike" noProof="1">
                <a:solidFill>
                  <a:srgbClr val="888888"/>
                </a:solidFill>
                <a:effectLst/>
                <a:latin typeface="Calibri" panose="020F0502020204030204" pitchFamily="34" charset="0"/>
              </a:rPr>
              <a:t> France | </a:t>
            </a:r>
            <a:r>
              <a:rPr lang="en-GB" sz="1500" b="1" i="0" u="none" strike="noStrike" noProof="1">
                <a:solidFill>
                  <a:srgbClr val="888888"/>
                </a:solidFill>
                <a:effectLst/>
                <a:latin typeface="Calibri" panose="020F0502020204030204" pitchFamily="34" charset="0"/>
              </a:rPr>
              <a:t>NM Monacci</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DR Munro</a:t>
            </a:r>
            <a:r>
              <a:rPr lang="en-GB" sz="1500" b="0" i="0" u="none" strike="noStrike" noProof="1">
                <a:solidFill>
                  <a:srgbClr val="888888"/>
                </a:solidFill>
                <a:effectLst/>
                <a:latin typeface="Calibri" panose="020F0502020204030204" pitchFamily="34" charset="0"/>
              </a:rPr>
              <a:t> USA | </a:t>
            </a:r>
            <a:br>
              <a:rPr lang="en-GB" sz="1500" b="0" i="0" u="none" strike="noStrike" noProof="1">
                <a:solidFill>
                  <a:srgbClr val="888888"/>
                </a:solidFill>
                <a:effectLst/>
                <a:latin typeface="Calibri" panose="020F0502020204030204" pitchFamily="34" charset="0"/>
              </a:rPr>
            </a:br>
            <a:r>
              <a:rPr lang="en-GB" sz="1500" b="1" i="0" u="none" strike="noStrike" noProof="1">
                <a:solidFill>
                  <a:srgbClr val="888888"/>
                </a:solidFill>
                <a:effectLst/>
                <a:latin typeface="Calibri" panose="020F0502020204030204" pitchFamily="34" charset="0"/>
              </a:rPr>
              <a:t>SI Nakaoka</a:t>
            </a:r>
            <a:r>
              <a:rPr lang="en-GB" sz="1500" b="0" i="0" u="none" strike="noStrike" noProof="1">
                <a:solidFill>
                  <a:srgbClr val="888888"/>
                </a:solidFill>
                <a:effectLst/>
                <a:latin typeface="Calibri" panose="020F0502020204030204" pitchFamily="34" charset="0"/>
              </a:rPr>
              <a:t> Japan | </a:t>
            </a:r>
            <a:r>
              <a:rPr lang="en-GB" sz="1500" b="1" i="0" u="none" strike="noStrike" noProof="1">
                <a:solidFill>
                  <a:srgbClr val="888888"/>
                </a:solidFill>
                <a:effectLst/>
                <a:latin typeface="Calibri" panose="020F0502020204030204" pitchFamily="34" charset="0"/>
              </a:rPr>
              <a:t>Y Niwa </a:t>
            </a:r>
            <a:r>
              <a:rPr lang="en-GB" sz="1500" b="0" i="0" u="none" strike="noStrike" noProof="1">
                <a:solidFill>
                  <a:srgbClr val="888888"/>
                </a:solidFill>
                <a:effectLst/>
                <a:latin typeface="Calibri" panose="020F0502020204030204" pitchFamily="34" charset="0"/>
              </a:rPr>
              <a:t>Japan</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K O’Brien</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T Ono</a:t>
            </a:r>
            <a:r>
              <a:rPr lang="en-GB" sz="1500" b="0" i="0" u="none" strike="noStrike" noProof="1">
                <a:solidFill>
                  <a:srgbClr val="888888"/>
                </a:solidFill>
                <a:effectLst/>
                <a:latin typeface="Calibri" panose="020F0502020204030204" pitchFamily="34" charset="0"/>
              </a:rPr>
              <a:t> Japan</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PI Palmer</a:t>
            </a:r>
            <a:r>
              <a:rPr lang="en-GB" sz="1500" b="0" i="0" u="none" strike="noStrike" noProof="1">
                <a:solidFill>
                  <a:srgbClr val="888888"/>
                </a:solidFill>
                <a:effectLst/>
                <a:latin typeface="Calibri" panose="020F0502020204030204" pitchFamily="34" charset="0"/>
              </a:rPr>
              <a:t> UK |</a:t>
            </a:r>
            <a:r>
              <a:rPr lang="en-GB" sz="1500" b="1" i="0" u="none" strike="noStrike" noProof="1">
                <a:solidFill>
                  <a:srgbClr val="888888"/>
                </a:solidFill>
                <a:effectLst/>
                <a:latin typeface="Calibri" panose="020F0502020204030204" pitchFamily="34" charset="0"/>
              </a:rPr>
              <a:t> N Pan</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D Pierrot</a:t>
            </a:r>
            <a:r>
              <a:rPr lang="en-GB" sz="1500" b="0" i="0" u="none" strike="noStrike" noProof="1">
                <a:solidFill>
                  <a:srgbClr val="888888"/>
                </a:solidFill>
                <a:effectLst/>
                <a:latin typeface="Calibri" panose="020F0502020204030204" pitchFamily="34" charset="0"/>
              </a:rPr>
              <a:t> USA | </a:t>
            </a:r>
            <a:br>
              <a:rPr lang="en-GB" sz="1500" b="0" i="0" u="none" strike="noStrike" noProof="1">
                <a:solidFill>
                  <a:srgbClr val="888888"/>
                </a:solidFill>
                <a:effectLst/>
                <a:latin typeface="Calibri" panose="020F0502020204030204" pitchFamily="34" charset="0"/>
              </a:rPr>
            </a:br>
            <a:r>
              <a:rPr lang="en-GB" sz="1500" b="1" i="0" u="none" strike="noStrike" noProof="1">
                <a:solidFill>
                  <a:srgbClr val="888888"/>
                </a:solidFill>
                <a:effectLst/>
                <a:latin typeface="Calibri" panose="020F0502020204030204" pitchFamily="34" charset="0"/>
              </a:rPr>
              <a:t>K Pocock</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B Poulter</a:t>
            </a:r>
            <a:r>
              <a:rPr lang="en-GB" sz="1500" b="0" i="0" u="none" strike="noStrike" noProof="1">
                <a:solidFill>
                  <a:srgbClr val="888888"/>
                </a:solidFill>
                <a:effectLst/>
                <a:latin typeface="Calibri" panose="020F0502020204030204" pitchFamily="34" charset="0"/>
              </a:rPr>
              <a:t> USA |</a:t>
            </a:r>
            <a:r>
              <a:rPr lang="en-GB" sz="1500" b="1" i="0" u="none" strike="noStrike" noProof="1">
                <a:solidFill>
                  <a:srgbClr val="888888"/>
                </a:solidFill>
                <a:effectLst/>
                <a:latin typeface="Calibri" panose="020F0502020204030204" pitchFamily="34" charset="0"/>
              </a:rPr>
              <a:t> L Resplandy</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E Robertson </a:t>
            </a:r>
            <a:r>
              <a:rPr lang="en-GB" sz="1500" b="0" i="0" u="none" strike="noStrike" noProof="1">
                <a:solidFill>
                  <a:srgbClr val="888888"/>
                </a:solidFill>
                <a:effectLst/>
                <a:latin typeface="Calibri" panose="020F0502020204030204" pitchFamily="34" charset="0"/>
              </a:rPr>
              <a:t>UK | </a:t>
            </a:r>
            <a:r>
              <a:rPr lang="en-GB" sz="1500" b="1" i="0" u="none" strike="noStrike" noProof="1">
                <a:solidFill>
                  <a:srgbClr val="888888"/>
                </a:solidFill>
                <a:effectLst/>
                <a:latin typeface="Calibri" panose="020F0502020204030204" pitchFamily="34" charset="0"/>
              </a:rPr>
              <a:t>C Rödenbeck</a:t>
            </a:r>
            <a:r>
              <a:rPr lang="en-GB" sz="1500" b="0" i="0" u="none" strike="noStrike" noProof="1">
                <a:solidFill>
                  <a:srgbClr val="888888"/>
                </a:solidFill>
                <a:effectLst/>
                <a:latin typeface="Calibri" panose="020F0502020204030204" pitchFamily="34" charset="0"/>
              </a:rPr>
              <a:t> Germany | </a:t>
            </a:r>
            <a:r>
              <a:rPr lang="en-GB" sz="1500" b="1" i="0" u="none" strike="noStrike" noProof="1">
                <a:solidFill>
                  <a:srgbClr val="888888"/>
                </a:solidFill>
                <a:effectLst/>
                <a:latin typeface="Calibri" panose="020F0502020204030204" pitchFamily="34" charset="0"/>
              </a:rPr>
              <a:t>C Rodriguez</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TM Rosan</a:t>
            </a:r>
            <a:r>
              <a:rPr lang="en-GB" sz="1500" b="0" i="0" u="none" strike="noStrike" noProof="1">
                <a:solidFill>
                  <a:srgbClr val="888888"/>
                </a:solidFill>
                <a:effectLst/>
                <a:latin typeface="Calibri" panose="020F0502020204030204" pitchFamily="34" charset="0"/>
              </a:rPr>
              <a:t> UK | </a:t>
            </a:r>
            <a:r>
              <a:rPr lang="en-GB" sz="1500" b="1" i="0" u="none" strike="noStrike" noProof="1">
                <a:solidFill>
                  <a:srgbClr val="888888"/>
                </a:solidFill>
                <a:effectLst/>
                <a:latin typeface="Calibri" panose="020F0502020204030204" pitchFamily="34" charset="0"/>
              </a:rPr>
              <a:t>J Schwinger </a:t>
            </a:r>
            <a:r>
              <a:rPr lang="en-GB" sz="1500" b="0" i="0" u="none" strike="noStrike" noProof="1">
                <a:solidFill>
                  <a:srgbClr val="888888"/>
                </a:solidFill>
                <a:effectLst/>
                <a:latin typeface="Calibri" panose="020F0502020204030204" pitchFamily="34" charset="0"/>
              </a:rPr>
              <a:t>Norway | </a:t>
            </a:r>
            <a:r>
              <a:rPr lang="en-GB" sz="1500" b="1" i="0" u="none" strike="noStrike" noProof="1">
                <a:solidFill>
                  <a:srgbClr val="888888"/>
                </a:solidFill>
                <a:effectLst/>
                <a:latin typeface="Calibri" panose="020F0502020204030204" pitchFamily="34" charset="0"/>
              </a:rPr>
              <a:t>R Séférian</a:t>
            </a:r>
            <a:r>
              <a:rPr lang="en-GB" sz="1500" b="0" i="0" u="none" strike="noStrike" noProof="1">
                <a:solidFill>
                  <a:srgbClr val="888888"/>
                </a:solidFill>
                <a:effectLst/>
                <a:latin typeface="Calibri" panose="020F0502020204030204" pitchFamily="34" charset="0"/>
              </a:rPr>
              <a:t> France | </a:t>
            </a:r>
            <a:r>
              <a:rPr lang="en-GB" sz="1500" b="1" i="0" u="none" strike="noStrike" noProof="1">
                <a:solidFill>
                  <a:srgbClr val="888888"/>
                </a:solidFill>
                <a:effectLst/>
                <a:latin typeface="Calibri" panose="020F0502020204030204" pitchFamily="34" charset="0"/>
              </a:rPr>
              <a:t>JD Schutler</a:t>
            </a:r>
            <a:r>
              <a:rPr lang="en-GB" sz="1500" b="0" i="0" u="none" strike="noStrike" noProof="1">
                <a:solidFill>
                  <a:srgbClr val="888888"/>
                </a:solidFill>
                <a:effectLst/>
                <a:latin typeface="Calibri" panose="020F0502020204030204" pitchFamily="34" charset="0"/>
              </a:rPr>
              <a:t> UK | </a:t>
            </a:r>
            <a:r>
              <a:rPr lang="en-GB" sz="1500" b="1" i="0" u="none" strike="noStrike" noProof="1">
                <a:solidFill>
                  <a:srgbClr val="888888"/>
                </a:solidFill>
                <a:effectLst/>
                <a:latin typeface="Calibri" panose="020F0502020204030204" pitchFamily="34" charset="0"/>
              </a:rPr>
              <a:t>I Skeljvan</a:t>
            </a:r>
            <a:r>
              <a:rPr lang="en-GB" sz="1500" b="0" i="0" u="none" strike="noStrike" noProof="1">
                <a:solidFill>
                  <a:srgbClr val="888888"/>
                </a:solidFill>
                <a:effectLst/>
                <a:latin typeface="Calibri" panose="020F0502020204030204" pitchFamily="34" charset="0"/>
              </a:rPr>
              <a:t> Norway |</a:t>
            </a:r>
            <a:r>
              <a:rPr lang="en-GB" sz="1500" b="1" i="0" u="none" strike="noStrike" noProof="1">
                <a:solidFill>
                  <a:srgbClr val="888888"/>
                </a:solidFill>
                <a:effectLst/>
                <a:latin typeface="Calibri" panose="020F0502020204030204" pitchFamily="34" charset="0"/>
              </a:rPr>
              <a:t> </a:t>
            </a:r>
            <a:br>
              <a:rPr lang="en-GB" sz="1500" b="1" i="0" u="none" strike="noStrike" noProof="1">
                <a:solidFill>
                  <a:srgbClr val="888888"/>
                </a:solidFill>
                <a:effectLst/>
                <a:latin typeface="Calibri" panose="020F0502020204030204" pitchFamily="34" charset="0"/>
              </a:rPr>
            </a:br>
            <a:r>
              <a:rPr lang="en-GB" sz="1500" b="1" i="0" u="none" strike="noStrike" noProof="1">
                <a:solidFill>
                  <a:srgbClr val="888888"/>
                </a:solidFill>
                <a:effectLst/>
                <a:latin typeface="Calibri" panose="020F0502020204030204" pitchFamily="34" charset="0"/>
              </a:rPr>
              <a:t>T Steinhoff </a:t>
            </a:r>
            <a:r>
              <a:rPr lang="en-GB" sz="1500" b="0" i="0" u="none" strike="noStrike" noProof="1">
                <a:solidFill>
                  <a:srgbClr val="888888"/>
                </a:solidFill>
                <a:effectLst/>
                <a:latin typeface="Calibri" panose="020F0502020204030204" pitchFamily="34" charset="0"/>
              </a:rPr>
              <a:t>Germany| </a:t>
            </a:r>
            <a:r>
              <a:rPr lang="en-GB" sz="1500" b="1" i="0" u="none" strike="noStrike" noProof="1">
                <a:solidFill>
                  <a:srgbClr val="888888"/>
                </a:solidFill>
                <a:effectLst/>
                <a:latin typeface="Calibri" panose="020F0502020204030204" pitchFamily="34" charset="0"/>
              </a:rPr>
              <a:t>Q Sun</a:t>
            </a:r>
            <a:r>
              <a:rPr lang="en-GB" sz="1500" b="0" i="0" u="none" strike="noStrike" noProof="1">
                <a:solidFill>
                  <a:srgbClr val="888888"/>
                </a:solidFill>
                <a:effectLst/>
                <a:latin typeface="Calibri" panose="020F0502020204030204" pitchFamily="34" charset="0"/>
              </a:rPr>
              <a:t> Switzerland | </a:t>
            </a:r>
            <a:r>
              <a:rPr lang="en-GB" sz="1500" b="1" i="0" u="none" strike="noStrike" noProof="1">
                <a:solidFill>
                  <a:srgbClr val="888888"/>
                </a:solidFill>
                <a:effectLst/>
                <a:latin typeface="Calibri" panose="020F0502020204030204" pitchFamily="34" charset="0"/>
              </a:rPr>
              <a:t>AJ Sutton </a:t>
            </a:r>
            <a:r>
              <a:rPr lang="en-GB" sz="1500" b="0" i="0" u="none" strike="noStrike" noProof="1">
                <a:solidFill>
                  <a:srgbClr val="888888"/>
                </a:solidFill>
                <a:effectLst/>
                <a:latin typeface="Calibri" panose="020F0502020204030204" pitchFamily="34" charset="0"/>
              </a:rPr>
              <a:t>USA</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C Sweeney </a:t>
            </a:r>
            <a:r>
              <a:rPr lang="en-GB" sz="1500" b="0" i="0" u="none" strike="noStrike" noProof="1">
                <a:solidFill>
                  <a:srgbClr val="888888"/>
                </a:solidFill>
                <a:effectLst/>
                <a:latin typeface="Calibri" panose="020F0502020204030204" pitchFamily="34" charset="0"/>
              </a:rPr>
              <a:t>USA</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S Takao</a:t>
            </a:r>
            <a:r>
              <a:rPr lang="en-GB" sz="1500" b="0" i="0" u="none" strike="noStrike" noProof="1">
                <a:solidFill>
                  <a:srgbClr val="888888"/>
                </a:solidFill>
                <a:effectLst/>
                <a:latin typeface="Calibri" panose="020F0502020204030204" pitchFamily="34" charset="0"/>
              </a:rPr>
              <a:t> Japan | </a:t>
            </a:r>
            <a:r>
              <a:rPr lang="en-GB" sz="1500" b="1" i="0" u="none" strike="noStrike" noProof="1">
                <a:solidFill>
                  <a:srgbClr val="888888"/>
                </a:solidFill>
                <a:effectLst/>
                <a:latin typeface="Calibri" panose="020F0502020204030204" pitchFamily="34" charset="0"/>
              </a:rPr>
              <a:t>T Tanhua </a:t>
            </a:r>
            <a:r>
              <a:rPr lang="en-GB" sz="1500" b="0" i="0" u="none" strike="noStrike" noProof="1">
                <a:solidFill>
                  <a:srgbClr val="888888"/>
                </a:solidFill>
                <a:effectLst/>
                <a:latin typeface="Calibri" panose="020F0502020204030204" pitchFamily="34" charset="0"/>
              </a:rPr>
              <a:t>Germany</a:t>
            </a:r>
            <a:r>
              <a:rPr lang="en-GB" sz="1500" b="1" i="0" u="none" strike="noStrike" noProof="1">
                <a:solidFill>
                  <a:srgbClr val="888888"/>
                </a:solidFill>
                <a:effectLst/>
                <a:latin typeface="Calibri" panose="020F0502020204030204" pitchFamily="34" charset="0"/>
              </a:rPr>
              <a:t> PP Tans</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X Tian</a:t>
            </a:r>
            <a:r>
              <a:rPr lang="en-GB" sz="1500" b="0" i="0" u="none" strike="noStrike" noProof="1">
                <a:solidFill>
                  <a:srgbClr val="888888"/>
                </a:solidFill>
                <a:effectLst/>
                <a:latin typeface="Calibri" panose="020F0502020204030204" pitchFamily="34" charset="0"/>
              </a:rPr>
              <a:t> China | </a:t>
            </a:r>
            <a:r>
              <a:rPr lang="en-GB" sz="1500" b="1" i="0" u="none" strike="noStrike" noProof="1">
                <a:solidFill>
                  <a:srgbClr val="888888"/>
                </a:solidFill>
                <a:effectLst/>
                <a:latin typeface="Calibri" panose="020F0502020204030204" pitchFamily="34" charset="0"/>
              </a:rPr>
              <a:t>H Tian</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B Tilbrook</a:t>
            </a:r>
            <a:r>
              <a:rPr lang="en-GB" sz="1500" b="0" i="0" u="none" strike="noStrike" noProof="1">
                <a:solidFill>
                  <a:srgbClr val="888888"/>
                </a:solidFill>
                <a:effectLst/>
                <a:latin typeface="Calibri" panose="020F0502020204030204" pitchFamily="34" charset="0"/>
              </a:rPr>
              <a:t> Australia | </a:t>
            </a:r>
            <a:r>
              <a:rPr lang="en-GB" sz="1500" b="1" i="0" u="none" strike="noStrike" noProof="1">
                <a:solidFill>
                  <a:srgbClr val="888888"/>
                </a:solidFill>
                <a:effectLst/>
                <a:latin typeface="Calibri" panose="020F0502020204030204" pitchFamily="34" charset="0"/>
              </a:rPr>
              <a:t>H Tsujino</a:t>
            </a:r>
            <a:r>
              <a:rPr lang="en-GB" sz="1500" b="0" i="0" u="none" strike="noStrike" noProof="1">
                <a:solidFill>
                  <a:srgbClr val="888888"/>
                </a:solidFill>
                <a:effectLst/>
                <a:latin typeface="Calibri" panose="020F0502020204030204" pitchFamily="34" charset="0"/>
              </a:rPr>
              <a:t> Japan | </a:t>
            </a:r>
            <a:r>
              <a:rPr lang="en-GB" sz="1500" b="1" i="0" u="none" strike="noStrike" noProof="1">
                <a:solidFill>
                  <a:srgbClr val="888888"/>
                </a:solidFill>
                <a:effectLst/>
                <a:latin typeface="Calibri" panose="020F0502020204030204" pitchFamily="34" charset="0"/>
              </a:rPr>
              <a:t>F Tubiello </a:t>
            </a:r>
            <a:r>
              <a:rPr lang="en-GB" sz="1500" b="0" i="0" u="none" strike="noStrike" noProof="1">
                <a:solidFill>
                  <a:srgbClr val="888888"/>
                </a:solidFill>
                <a:effectLst/>
                <a:latin typeface="Calibri" panose="020F0502020204030204" pitchFamily="34" charset="0"/>
              </a:rPr>
              <a:t>Italy | </a:t>
            </a:r>
            <a:br>
              <a:rPr lang="en-GB" sz="1500" b="0" i="0" u="none" strike="noStrike" noProof="1">
                <a:solidFill>
                  <a:srgbClr val="888888"/>
                </a:solidFill>
                <a:effectLst/>
                <a:latin typeface="Calibri" panose="020F0502020204030204" pitchFamily="34" charset="0"/>
              </a:rPr>
            </a:br>
            <a:r>
              <a:rPr lang="en-GB" sz="1500" b="1" i="0" u="none" strike="noStrike" noProof="1">
                <a:solidFill>
                  <a:srgbClr val="888888"/>
                </a:solidFill>
                <a:effectLst/>
                <a:latin typeface="Calibri" panose="020F0502020204030204" pitchFamily="34" charset="0"/>
              </a:rPr>
              <a:t>GR van der Werf</a:t>
            </a:r>
            <a:r>
              <a:rPr lang="en-GB" sz="1500" b="0" i="0" u="none" strike="noStrike" noProof="1">
                <a:solidFill>
                  <a:srgbClr val="888888"/>
                </a:solidFill>
                <a:effectLst/>
                <a:latin typeface="Calibri" panose="020F0502020204030204" pitchFamily="34" charset="0"/>
              </a:rPr>
              <a:t> Netherlands | </a:t>
            </a:r>
            <a:r>
              <a:rPr lang="en-GB" sz="1500" b="1" i="0" u="none" strike="noStrike" noProof="1">
                <a:solidFill>
                  <a:srgbClr val="888888"/>
                </a:solidFill>
                <a:effectLst/>
                <a:latin typeface="Calibri" panose="020F0502020204030204" pitchFamily="34" charset="0"/>
              </a:rPr>
              <a:t>AP Walker </a:t>
            </a:r>
            <a:r>
              <a:rPr lang="en-GB" sz="1500" b="0" i="0" u="none" strike="noStrike" noProof="1">
                <a:solidFill>
                  <a:srgbClr val="888888"/>
                </a:solidFill>
                <a:effectLst/>
                <a:latin typeface="Calibri" panose="020F0502020204030204" pitchFamily="34" charset="0"/>
              </a:rPr>
              <a:t>USA</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R Wanninkhof</a:t>
            </a:r>
            <a:r>
              <a:rPr lang="en-GB" sz="1500" b="0" i="0" u="none" strike="noStrike" noProof="1">
                <a:solidFill>
                  <a:srgbClr val="888888"/>
                </a:solidFill>
                <a:effectLst/>
                <a:latin typeface="Calibri" panose="020F0502020204030204" pitchFamily="34" charset="0"/>
              </a:rPr>
              <a:t> USA | </a:t>
            </a:r>
            <a:r>
              <a:rPr lang="en-GB" sz="1500" b="1" i="0" u="none" strike="noStrike" noProof="1">
                <a:solidFill>
                  <a:srgbClr val="888888"/>
                </a:solidFill>
                <a:effectLst/>
                <a:latin typeface="Calibri" panose="020F0502020204030204" pitchFamily="34" charset="0"/>
              </a:rPr>
              <a:t>C Whitehead </a:t>
            </a:r>
            <a:r>
              <a:rPr lang="en-GB" sz="1500" b="0" i="0" u="none" strike="noStrike" noProof="1">
                <a:solidFill>
                  <a:srgbClr val="888888"/>
                </a:solidFill>
                <a:effectLst/>
                <a:latin typeface="Calibri" panose="020F0502020204030204" pitchFamily="34" charset="0"/>
              </a:rPr>
              <a:t>USA</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br>
              <a:rPr lang="en-GB" sz="1500" b="0" i="0" u="none" strike="noStrike" noProof="1">
                <a:solidFill>
                  <a:srgbClr val="888888"/>
                </a:solidFill>
                <a:effectLst/>
                <a:latin typeface="Calibri" panose="020F0502020204030204" pitchFamily="34" charset="0"/>
              </a:rPr>
            </a:br>
            <a:r>
              <a:rPr lang="en-GB" sz="1500" b="1" i="0" u="none" strike="noStrike" noProof="1">
                <a:solidFill>
                  <a:srgbClr val="888888"/>
                </a:solidFill>
                <a:effectLst/>
                <a:latin typeface="Calibri" panose="020F0502020204030204" pitchFamily="34" charset="0"/>
              </a:rPr>
              <a:t>A Willstrand Wranne </a:t>
            </a:r>
            <a:r>
              <a:rPr lang="en-GB" sz="1500" b="0" i="0" u="none" strike="noStrike" noProof="1">
                <a:solidFill>
                  <a:srgbClr val="888888"/>
                </a:solidFill>
                <a:effectLst/>
                <a:latin typeface="Calibri" panose="020F0502020204030204" pitchFamily="34" charset="0"/>
              </a:rPr>
              <a:t>Sweden</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R Wright </a:t>
            </a:r>
            <a:r>
              <a:rPr lang="en-GB" sz="1500" b="0" i="0" u="none" strike="noStrike" noProof="1">
                <a:solidFill>
                  <a:srgbClr val="888888"/>
                </a:solidFill>
                <a:effectLst/>
                <a:latin typeface="Calibri" panose="020F0502020204030204" pitchFamily="34" charset="0"/>
              </a:rPr>
              <a:t>UK</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W</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Yuan </a:t>
            </a:r>
            <a:r>
              <a:rPr lang="en-GB" sz="1500" b="0" i="0" u="none" strike="noStrike" noProof="1">
                <a:solidFill>
                  <a:srgbClr val="888888"/>
                </a:solidFill>
                <a:effectLst/>
                <a:latin typeface="Calibri" panose="020F0502020204030204" pitchFamily="34" charset="0"/>
              </a:rPr>
              <a:t>China</a:t>
            </a:r>
            <a:r>
              <a:rPr lang="en-GB" sz="1500" b="1" i="0" u="none" strike="noStrike" noProof="1">
                <a:solidFill>
                  <a:srgbClr val="888888"/>
                </a:solidFill>
                <a:effectLst/>
                <a:latin typeface="Calibri" panose="020F0502020204030204" pitchFamily="34" charset="0"/>
              </a:rPr>
              <a:t> </a:t>
            </a:r>
            <a:r>
              <a:rPr lang="en-GB" sz="1500" b="0" i="0" u="none" strike="noStrike" noProof="1">
                <a:solidFill>
                  <a:srgbClr val="888888"/>
                </a:solidFill>
                <a:effectLst/>
                <a:latin typeface="Calibri" panose="020F0502020204030204" pitchFamily="34" charset="0"/>
              </a:rPr>
              <a:t>| </a:t>
            </a:r>
            <a:r>
              <a:rPr lang="en-GB" sz="1500" b="1" i="0" u="none" strike="noStrike" noProof="1">
                <a:solidFill>
                  <a:srgbClr val="888888"/>
                </a:solidFill>
                <a:effectLst/>
                <a:latin typeface="Calibri" panose="020F0502020204030204" pitchFamily="34" charset="0"/>
              </a:rPr>
              <a:t>C Yue </a:t>
            </a:r>
            <a:r>
              <a:rPr lang="en-GB" sz="1500" b="0" i="0" u="none" strike="noStrike" noProof="1">
                <a:solidFill>
                  <a:srgbClr val="888888"/>
                </a:solidFill>
                <a:effectLst/>
                <a:latin typeface="Calibri" panose="020F0502020204030204" pitchFamily="34" charset="0"/>
              </a:rPr>
              <a:t>France |</a:t>
            </a:r>
            <a:r>
              <a:rPr lang="en-GB" sz="1500" b="1" i="0" u="none" strike="noStrike" noProof="1">
                <a:solidFill>
                  <a:srgbClr val="888888"/>
                </a:solidFill>
                <a:effectLst/>
                <a:latin typeface="Calibri" panose="020F0502020204030204" pitchFamily="34" charset="0"/>
              </a:rPr>
              <a:t> X Yue</a:t>
            </a:r>
            <a:r>
              <a:rPr lang="en-GB" sz="1500" b="0" i="0" u="none" strike="noStrike" noProof="1">
                <a:solidFill>
                  <a:srgbClr val="888888"/>
                </a:solidFill>
                <a:effectLst/>
                <a:latin typeface="Calibri" panose="020F0502020204030204" pitchFamily="34" charset="0"/>
              </a:rPr>
              <a:t> China | </a:t>
            </a:r>
            <a:r>
              <a:rPr lang="en-GB" sz="1500" b="1" i="0" u="none" strike="noStrike" noProof="1">
                <a:solidFill>
                  <a:srgbClr val="888888"/>
                </a:solidFill>
                <a:effectLst/>
                <a:latin typeface="Calibri" panose="020F0502020204030204" pitchFamily="34" charset="0"/>
              </a:rPr>
              <a:t>S Zaehle</a:t>
            </a:r>
            <a:r>
              <a:rPr lang="en-GB" sz="1500" b="0" i="0" u="none" strike="noStrike" noProof="1">
                <a:solidFill>
                  <a:srgbClr val="888888"/>
                </a:solidFill>
                <a:effectLst/>
                <a:latin typeface="Calibri" panose="020F0502020204030204" pitchFamily="34" charset="0"/>
              </a:rPr>
              <a:t> Germany | </a:t>
            </a:r>
            <a:r>
              <a:rPr lang="en-GB" sz="1500" b="1" i="0" u="none" strike="noStrike" noProof="1">
                <a:solidFill>
                  <a:srgbClr val="888888"/>
                </a:solidFill>
                <a:effectLst/>
                <a:latin typeface="Calibri" panose="020F0502020204030204" pitchFamily="34" charset="0"/>
              </a:rPr>
              <a:t>J Zeng</a:t>
            </a:r>
            <a:r>
              <a:rPr lang="en-GB" sz="1500" b="0" i="0" u="none" strike="noStrike" noProof="1">
                <a:solidFill>
                  <a:srgbClr val="888888"/>
                </a:solidFill>
                <a:effectLst/>
                <a:latin typeface="Calibri" panose="020F0502020204030204" pitchFamily="34" charset="0"/>
              </a:rPr>
              <a:t> Japan | </a:t>
            </a:r>
            <a:r>
              <a:rPr lang="en-GB" sz="1500" b="1" i="0" u="none" strike="noStrike" noProof="1">
                <a:solidFill>
                  <a:srgbClr val="888888"/>
                </a:solidFill>
                <a:effectLst/>
                <a:latin typeface="Calibri" panose="020F0502020204030204" pitchFamily="34" charset="0"/>
              </a:rPr>
              <a:t>B Zheng</a:t>
            </a:r>
            <a:r>
              <a:rPr lang="en-GB" sz="1500" b="0" i="0" u="none" strike="noStrike" noProof="1">
                <a:solidFill>
                  <a:srgbClr val="888888"/>
                </a:solidFill>
                <a:effectLst/>
                <a:latin typeface="Calibri" panose="020F0502020204030204" pitchFamily="34" charset="0"/>
              </a:rPr>
              <a:t> China</a:t>
            </a:r>
            <a:endParaRPr lang="en-GB" sz="1500" b="1" i="0" u="none" strike="noStrike" cap="none" noProof="1">
              <a:solidFill>
                <a:srgbClr val="4C9BDB"/>
              </a:solidFill>
              <a:latin typeface="Calibri"/>
              <a:ea typeface="Calibri"/>
              <a:cs typeface="Calibri"/>
              <a:sym typeface="Calibri"/>
            </a:endParaRPr>
          </a:p>
        </p:txBody>
      </p:sp>
      <p:sp>
        <p:nvSpPr>
          <p:cNvPr id="5" name="TextBox 4">
            <a:extLst>
              <a:ext uri="{FF2B5EF4-FFF2-40B4-BE49-F238E27FC236}">
                <a16:creationId xmlns:a16="http://schemas.microsoft.com/office/drawing/2014/main" id="{70E57127-08BC-43E6-AC78-83F2BBFC11CE}"/>
              </a:ext>
            </a:extLst>
          </p:cNvPr>
          <p:cNvSpPr txBox="1"/>
          <p:nvPr/>
        </p:nvSpPr>
        <p:spPr>
          <a:xfrm>
            <a:off x="1636375" y="6077885"/>
            <a:ext cx="3169595" cy="523220"/>
          </a:xfrm>
          <a:prstGeom prst="rect">
            <a:avLst/>
          </a:prstGeom>
          <a:noFill/>
        </p:spPr>
        <p:txBody>
          <a:bodyPr wrap="square">
            <a:spAutoFit/>
          </a:bodyPr>
          <a:lstStyle/>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Atlas Team Members at LSCE</a:t>
            </a:r>
            <a:r>
              <a:rPr lang="en-GB" sz="1400" b="0" i="0" u="none" strike="noStrike" cap="none" noProof="1">
                <a:solidFill>
                  <a:srgbClr val="4083B7"/>
                </a:solidFill>
                <a:latin typeface="Calibri"/>
                <a:ea typeface="Calibri"/>
                <a:cs typeface="Calibri"/>
                <a:sym typeface="Calibri"/>
              </a:rPr>
              <a:t>, France</a:t>
            </a:r>
          </a:p>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P Ciais </a:t>
            </a:r>
            <a:r>
              <a:rPr lang="en-GB" sz="1400" b="0" i="0" u="none" strike="noStrike" cap="none" noProof="1">
                <a:solidFill>
                  <a:srgbClr val="4083B7"/>
                </a:solidFill>
                <a:latin typeface="Calibri"/>
                <a:ea typeface="Calibri"/>
                <a:cs typeface="Calibri"/>
                <a:sym typeface="Calibri"/>
              </a:rPr>
              <a:t>| </a:t>
            </a:r>
            <a:r>
              <a:rPr lang="en-GB" sz="1400" b="1" i="0" u="none" strike="noStrike" cap="none" noProof="1">
                <a:solidFill>
                  <a:srgbClr val="4083B7"/>
                </a:solidFill>
                <a:latin typeface="Calibri"/>
                <a:ea typeface="Calibri"/>
                <a:cs typeface="Calibri"/>
                <a:sym typeface="Calibri"/>
              </a:rPr>
              <a:t>A Peregon</a:t>
            </a:r>
            <a:r>
              <a:rPr lang="en-GB" sz="1400" b="0" i="0" u="none" strike="noStrike" cap="none" noProof="1">
                <a:solidFill>
                  <a:srgbClr val="4083B7"/>
                </a:solidFill>
                <a:latin typeface="Calibri"/>
                <a:ea typeface="Calibri"/>
                <a:cs typeface="Calibri"/>
                <a:sym typeface="Calibri"/>
              </a:rPr>
              <a:t> | </a:t>
            </a:r>
            <a:r>
              <a:rPr lang="en-GB" sz="1400" b="1" i="0" u="none" strike="noStrike" cap="none" noProof="1">
                <a:solidFill>
                  <a:srgbClr val="4083B7"/>
                </a:solidFill>
                <a:latin typeface="Calibri"/>
                <a:ea typeface="Calibri"/>
                <a:cs typeface="Calibri"/>
                <a:sym typeface="Calibri"/>
              </a:rPr>
              <a:t>P Brockmann</a:t>
            </a:r>
            <a:endParaRPr lang="en-GB" sz="1400" b="0" i="0" u="none" strike="noStrike" cap="none" noProof="1">
              <a:solidFill>
                <a:srgbClr val="4083B7"/>
              </a:solidFill>
              <a:latin typeface="Calibri"/>
              <a:ea typeface="Calibri"/>
              <a:cs typeface="Calibri"/>
              <a:sym typeface="Calibri"/>
            </a:endParaRPr>
          </a:p>
        </p:txBody>
      </p:sp>
      <p:sp>
        <p:nvSpPr>
          <p:cNvPr id="7" name="TextBox 6">
            <a:extLst>
              <a:ext uri="{FF2B5EF4-FFF2-40B4-BE49-F238E27FC236}">
                <a16:creationId xmlns:a16="http://schemas.microsoft.com/office/drawing/2014/main" id="{F0CE645C-5124-4AE0-9E81-558274DD275E}"/>
              </a:ext>
            </a:extLst>
          </p:cNvPr>
          <p:cNvSpPr txBox="1"/>
          <p:nvPr/>
        </p:nvSpPr>
        <p:spPr>
          <a:xfrm>
            <a:off x="6009861" y="6077885"/>
            <a:ext cx="4573714" cy="523220"/>
          </a:xfrm>
          <a:prstGeom prst="rect">
            <a:avLst/>
          </a:prstGeom>
          <a:noFill/>
        </p:spPr>
        <p:txBody>
          <a:bodyPr wrap="square">
            <a:spAutoFit/>
          </a:bodyPr>
          <a:lstStyle/>
          <a:p>
            <a:pPr marL="0" marR="0" lvl="0" indent="0" algn="r" rtl="0">
              <a:lnSpc>
                <a:spcPct val="100000"/>
              </a:lnSpc>
              <a:spcBef>
                <a:spcPts val="0"/>
              </a:spcBef>
              <a:spcAft>
                <a:spcPts val="0"/>
              </a:spcAft>
              <a:buClr>
                <a:srgbClr val="4C9BDB"/>
              </a:buClr>
              <a:buSzPts val="1400"/>
              <a:buFont typeface="Calibri"/>
              <a:buNone/>
            </a:pPr>
            <a:r>
              <a:rPr lang="en-GB" sz="1400" b="1" i="0" u="none" strike="noStrike" cap="none">
                <a:solidFill>
                  <a:srgbClr val="4083B7"/>
                </a:solidFill>
                <a:latin typeface="Calibri"/>
                <a:ea typeface="Calibri"/>
                <a:cs typeface="Calibri"/>
                <a:sym typeface="Calibri"/>
              </a:rPr>
              <a:t>Communications Team</a:t>
            </a:r>
            <a:endParaRPr lang="en-GB" sz="1400" b="0" i="0" u="none" strike="noStrike" cap="none">
              <a:solidFill>
                <a:srgbClr val="4083B7"/>
              </a:solidFill>
              <a:latin typeface="Calibri"/>
              <a:ea typeface="Calibri"/>
              <a:cs typeface="Calibri"/>
              <a:sym typeface="Calibri"/>
            </a:endParaRPr>
          </a:p>
          <a:p>
            <a:pPr marL="0" marR="0" lvl="0" indent="0" algn="r" rtl="0">
              <a:lnSpc>
                <a:spcPct val="100000"/>
              </a:lnSpc>
              <a:spcBef>
                <a:spcPts val="0"/>
              </a:spcBef>
              <a:spcAft>
                <a:spcPts val="0"/>
              </a:spcAft>
              <a:buClr>
                <a:srgbClr val="4C9BDB"/>
              </a:buClr>
              <a:buSzPts val="1400"/>
              <a:buFont typeface="Calibri"/>
              <a:buNone/>
            </a:pPr>
            <a:r>
              <a:rPr lang="en-GB" sz="1400" b="1" i="0" u="none" strike="noStrike" cap="none">
                <a:solidFill>
                  <a:srgbClr val="4083B7"/>
                </a:solidFill>
                <a:latin typeface="Calibri"/>
                <a:ea typeface="Calibri"/>
                <a:cs typeface="Calibri"/>
                <a:sym typeface="Calibri"/>
              </a:rPr>
              <a:t>G Davies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A Morrison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C Bartman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N Hawtin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K Mansell</a:t>
            </a:r>
            <a:endParaRPr lang="en-GB" sz="1400" b="0" i="0" u="none" strike="noStrike" cap="none">
              <a:solidFill>
                <a:srgbClr val="4083B7"/>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growth: 2020–2022</a:t>
            </a:r>
          </a:p>
        </p:txBody>
      </p:sp>
      <p:sp>
        <p:nvSpPr>
          <p:cNvPr id="278" name="Google Shape;278;p2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emissions in 2021 rebounded strongly from their 2020 drop across all categories.</a:t>
            </a:r>
            <a:br>
              <a:rPr lang="en-GB" noProof="1">
                <a:solidFill>
                  <a:srgbClr val="4083B7"/>
                </a:solidFill>
              </a:rPr>
            </a:br>
            <a:r>
              <a:rPr lang="en-GB" noProof="1">
                <a:solidFill>
                  <a:srgbClr val="4083B7"/>
                </a:solidFill>
              </a:rPr>
              <a:t>In 2022 oil continues to recover, natural gas is down because of supply constraints, and coal is up.</a:t>
            </a:r>
          </a:p>
        </p:txBody>
      </p:sp>
      <p:sp>
        <p:nvSpPr>
          <p:cNvPr id="279" name="Google Shape;279;p2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 </a:t>
            </a:r>
            <a:r>
              <a:rPr lang="en-GB" u="sng" noProof="1">
                <a:solidFill>
                  <a:schemeClr val="hlink"/>
                </a:solidFill>
                <a:hlinkClick r:id="rId4"/>
              </a:rPr>
              <a:t>Global Carbon Project 2022</a:t>
            </a:r>
            <a:endParaRPr lang="en-GB" noProof="1"/>
          </a:p>
        </p:txBody>
      </p:sp>
      <p:pic>
        <p:nvPicPr>
          <p:cNvPr id="280" name="Google Shape;280;p26"/>
          <p:cNvPicPr preferRelativeResize="0">
            <a:picLocks noGrp="1"/>
          </p:cNvPicPr>
          <p:nvPr>
            <p:ph type="pic" idx="2"/>
          </p:nvPr>
        </p:nvPicPr>
        <p:blipFill rotWithShape="1">
          <a:blip r:embed="rId5"/>
          <a:srcRect l="-18203" r="-18203"/>
          <a:stretch/>
        </p:blipFill>
        <p:spPr>
          <a:xfrm>
            <a:off x="609600" y="1600206"/>
            <a:ext cx="10972800" cy="45259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
        <p:nvSpPr>
          <p:cNvPr id="269" name="Google Shape;269;p2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by category from 2000 to 2021, with growth rates indicated for the more recent period of 2016 to 2021</a:t>
            </a:r>
            <a:br>
              <a:rPr lang="en-GB" noProof="1">
                <a:solidFill>
                  <a:srgbClr val="4083B7"/>
                </a:solidFill>
              </a:rPr>
            </a:br>
            <a:r>
              <a:rPr lang="en-GB" noProof="1">
                <a:solidFill>
                  <a:srgbClr val="4083B7"/>
                </a:solidFill>
              </a:rPr>
              <a:t>Coal use has declined since 2014, and both coal and oil declined sharply in the pandemic year 2020</a:t>
            </a:r>
          </a:p>
        </p:txBody>
      </p:sp>
      <p:sp>
        <p:nvSpPr>
          <p:cNvPr id="270" name="Google Shape;270;p2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CDIAC</a:t>
            </a:r>
            <a:r>
              <a:rPr lang="en-GB" noProof="1">
                <a:solidFill>
                  <a:srgbClr val="4083B7"/>
                </a:solidFill>
              </a:rPr>
              <a:t>; </a:t>
            </a:r>
            <a:r>
              <a:rPr lang="en-GB" u="sng" noProof="1">
                <a:solidFill>
                  <a:schemeClr val="hlink"/>
                </a:solidFill>
                <a:hlinkClick r:id="rId4"/>
              </a:rPr>
              <a:t>Global Carbon Project 2022</a:t>
            </a:r>
            <a:r>
              <a:rPr lang="en-GB" noProof="1">
                <a:solidFill>
                  <a:srgbClr val="4083B7"/>
                </a:solidFill>
              </a:rPr>
              <a:t> </a:t>
            </a:r>
          </a:p>
        </p:txBody>
      </p:sp>
      <p:pic>
        <p:nvPicPr>
          <p:cNvPr id="271" name="Google Shape;271;p25"/>
          <p:cNvPicPr preferRelativeResize="0">
            <a:picLocks noGrp="1"/>
          </p:cNvPicPr>
          <p:nvPr>
            <p:ph type="pic" idx="2"/>
          </p:nvPr>
        </p:nvPicPr>
        <p:blipFill rotWithShape="1">
          <a:blip r:embed="rId5"/>
          <a:srcRect l="-14762" r="-14762"/>
          <a:stretch/>
        </p:blipFill>
        <p:spPr>
          <a:xfrm>
            <a:off x="720006" y="1440000"/>
            <a:ext cx="10773833" cy="4680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a:t>
            </a:r>
          </a:p>
        </p:txBody>
      </p:sp>
      <p:sp>
        <p:nvSpPr>
          <p:cNvPr id="355" name="Google Shape;355;p3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Consumption of energy from fossil sources bounced back in 2021, but oil is still subdued.</a:t>
            </a:r>
            <a:br>
              <a:rPr lang="en-GB" noProof="1">
                <a:solidFill>
                  <a:srgbClr val="4083B7"/>
                </a:solidFill>
              </a:rPr>
            </a:br>
            <a:r>
              <a:rPr lang="en-GB" noProof="1">
                <a:solidFill>
                  <a:srgbClr val="4083B7"/>
                </a:solidFill>
              </a:rPr>
              <a:t>Renewable energy continued to grow, but needs to grow even faster to replace fossil energy consumption.</a:t>
            </a:r>
          </a:p>
        </p:txBody>
      </p:sp>
      <p:sp>
        <p:nvSpPr>
          <p:cNvPr id="356" name="Google Shape;356;p3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hlinkClick r:id="rId3"/>
              </a:rPr>
              <a:t>BP 2022</a:t>
            </a:r>
            <a:r>
              <a:rPr lang="en-GB" noProof="1">
                <a:solidFill>
                  <a:srgbClr val="4083B7"/>
                </a:solidFill>
              </a:rPr>
              <a:t>; </a:t>
            </a:r>
            <a:r>
              <a:rPr lang="en-GB" u="sng" noProof="1">
                <a:solidFill>
                  <a:schemeClr val="hlink"/>
                </a:solidFill>
                <a:hlinkClick r:id="rId4"/>
              </a:rPr>
              <a:t>Global Carbon Project 2022</a:t>
            </a:r>
            <a:r>
              <a:rPr lang="en-GB" noProof="1">
                <a:solidFill>
                  <a:srgbClr val="4083B7"/>
                </a:solidFill>
              </a:rPr>
              <a:t> </a:t>
            </a:r>
          </a:p>
        </p:txBody>
      </p:sp>
      <p:pic>
        <p:nvPicPr>
          <p:cNvPr id="357" name="Google Shape;357;p35"/>
          <p:cNvPicPr preferRelativeResize="0">
            <a:picLocks noGrp="1"/>
          </p:cNvPicPr>
          <p:nvPr>
            <p:ph type="pic" idx="2"/>
          </p:nvPr>
        </p:nvPicPr>
        <p:blipFill>
          <a:blip r:embed="rId5"/>
          <a:srcRect/>
          <a:stretch/>
        </p:blipFill>
        <p:spPr>
          <a:xfrm>
            <a:off x="1947921" y="1440000"/>
            <a:ext cx="8318001" cy="46799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87" name="Google Shape;287;p2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3959"/>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by source for top emitters</a:t>
            </a:r>
            <a:br>
              <a:rPr lang="en-GB" noProof="1">
                <a:solidFill>
                  <a:srgbClr val="4083B7"/>
                </a:solidFill>
              </a:rPr>
            </a:br>
            <a:endParaRPr lang="en-GB" noProof="1">
              <a:solidFill>
                <a:srgbClr val="4083B7"/>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China</a:t>
            </a:r>
          </a:p>
        </p:txBody>
      </p:sp>
      <p:sp>
        <p:nvSpPr>
          <p:cNvPr id="294" name="Google Shape;294;p2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Annual emissions in China are expected to be about the same in 2022 as in 2021, </a:t>
            </a:r>
            <a:br>
              <a:rPr lang="en-GB" noProof="1">
                <a:solidFill>
                  <a:srgbClr val="4083B7"/>
                </a:solidFill>
              </a:rPr>
            </a:br>
            <a:r>
              <a:rPr lang="en-GB" noProof="1">
                <a:solidFill>
                  <a:srgbClr val="4083B7"/>
                </a:solidFill>
              </a:rPr>
              <a:t>as COVID-19 lockdowns continue and the property market is slowing sharply</a:t>
            </a:r>
          </a:p>
        </p:txBody>
      </p:sp>
      <p:sp>
        <p:nvSpPr>
          <p:cNvPr id="295" name="Google Shape;295;p2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296" name="Google Shape;296;p28"/>
          <p:cNvPicPr preferRelativeResize="0">
            <a:picLocks noGrp="1"/>
          </p:cNvPicPr>
          <p:nvPr>
            <p:ph type="pic" idx="2"/>
          </p:nvPr>
        </p:nvPicPr>
        <p:blipFill>
          <a:blip r:embed="rId5"/>
          <a:srcRect/>
          <a:stretch/>
        </p:blipFill>
        <p:spPr>
          <a:xfrm>
            <a:off x="2064007" y="1506850"/>
            <a:ext cx="8080369" cy="454629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USA</a:t>
            </a:r>
          </a:p>
        </p:txBody>
      </p:sp>
      <p:sp>
        <p:nvSpPr>
          <p:cNvPr id="303" name="Google Shape;303;p2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USA’s emissions from coal are expected to drop again in 2022, as the transition to natural gas continues. </a:t>
            </a:r>
            <a:br>
              <a:rPr lang="en-GB" noProof="1">
                <a:solidFill>
                  <a:srgbClr val="4083B7"/>
                </a:solidFill>
              </a:rPr>
            </a:br>
            <a:r>
              <a:rPr lang="en-GB" noProof="1">
                <a:solidFill>
                  <a:srgbClr val="4083B7"/>
                </a:solidFill>
              </a:rPr>
              <a:t>Emissions from oil are still below 2019’s level.</a:t>
            </a:r>
          </a:p>
        </p:txBody>
      </p:sp>
      <p:sp>
        <p:nvSpPr>
          <p:cNvPr id="304" name="Google Shape;304;p2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EIA 2022</a:t>
            </a:r>
            <a:r>
              <a:rPr lang="en-GB" noProof="1">
                <a:solidFill>
                  <a:srgbClr val="4083B7"/>
                </a:solidFill>
              </a:rPr>
              <a:t>; </a:t>
            </a:r>
            <a:r>
              <a:rPr lang="en-GB" u="sng" noProof="1">
                <a:solidFill>
                  <a:schemeClr val="hlink"/>
                </a:solidFill>
                <a:hlinkClick r:id="rId4"/>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2022</a:t>
            </a:r>
            <a:endParaRPr lang="en-GB" noProof="1"/>
          </a:p>
        </p:txBody>
      </p:sp>
      <p:pic>
        <p:nvPicPr>
          <p:cNvPr id="305" name="Google Shape;305;p29"/>
          <p:cNvPicPr preferRelativeResize="0">
            <a:picLocks noGrp="1"/>
          </p:cNvPicPr>
          <p:nvPr>
            <p:ph type="pic" idx="2"/>
          </p:nvPr>
        </p:nvPicPr>
        <p:blipFill>
          <a:blip r:embed="rId6"/>
          <a:srcRect/>
          <a:stretch/>
        </p:blipFill>
        <p:spPr>
          <a:xfrm>
            <a:off x="2064007" y="1506850"/>
            <a:ext cx="8080369" cy="45462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the European Union</a:t>
            </a:r>
          </a:p>
        </p:txBody>
      </p:sp>
      <p:sp>
        <p:nvSpPr>
          <p:cNvPr id="312" name="Google Shape;312;p3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EU’s emissions from natural gas have dropped sharply in 2022 due to supply constraints. Use of coal has increased to fill the gap, but this is expected to be temporary. Oil continued to recover from the pandemic, albeit slowly.</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314" name="Google Shape;314;p30"/>
          <p:cNvPicPr preferRelativeResize="0">
            <a:picLocks noGrp="1"/>
          </p:cNvPicPr>
          <p:nvPr>
            <p:ph type="pic" idx="2"/>
          </p:nvPr>
        </p:nvPicPr>
        <p:blipFill>
          <a:blip r:embed="rId5"/>
          <a:srcRect/>
          <a:stretch/>
        </p:blipFill>
        <p:spPr>
          <a:xfrm>
            <a:off x="2064006" y="1506850"/>
            <a:ext cx="8080371" cy="45462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India</a:t>
            </a:r>
          </a:p>
        </p:txBody>
      </p:sp>
      <p:sp>
        <p:nvSpPr>
          <p:cNvPr id="321" name="Google Shape;321;p31"/>
          <p:cNvSpPr txBox="1">
            <a:spLocks noGrp="1"/>
          </p:cNvSpPr>
          <p:nvPr>
            <p:ph type="body" idx="1"/>
          </p:nvPr>
        </p:nvSpPr>
        <p:spPr>
          <a:xfrm>
            <a:off x="806116" y="823853"/>
            <a:ext cx="10592804"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India’s emissions continue to grow sharply in 2022, with coal returning to its pre-pandemic trend. </a:t>
            </a:r>
            <a:br>
              <a:rPr lang="en-GB" noProof="1">
                <a:solidFill>
                  <a:srgbClr val="4083B7"/>
                </a:solidFill>
              </a:rPr>
            </a:br>
            <a:r>
              <a:rPr lang="en-GB" noProof="1">
                <a:solidFill>
                  <a:srgbClr val="4083B7"/>
                </a:solidFill>
              </a:rPr>
              <a:t>Natural gas supplies are constrained, but these form a very small share of India’s energy supply.</a:t>
            </a:r>
            <a:endParaRPr lang="en-GB" noProof="1">
              <a:solidFill>
                <a:srgbClr val="4083B7"/>
              </a:solidFill>
              <a:highlight>
                <a:srgbClr val="FFFF00"/>
              </a:highlight>
            </a:endParaRPr>
          </a:p>
        </p:txBody>
      </p:sp>
      <p:sp>
        <p:nvSpPr>
          <p:cNvPr id="322" name="Google Shape;322;p3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323" name="Google Shape;323;p31"/>
          <p:cNvPicPr preferRelativeResize="0">
            <a:picLocks noGrp="1"/>
          </p:cNvPicPr>
          <p:nvPr>
            <p:ph type="pic" idx="2"/>
          </p:nvPr>
        </p:nvPicPr>
        <p:blipFill>
          <a:blip r:embed="rId5"/>
          <a:srcRect/>
          <a:stretch/>
        </p:blipFill>
        <p:spPr>
          <a:xfrm>
            <a:off x="2064006" y="1506850"/>
            <a:ext cx="8080371" cy="45462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Rest of World</a:t>
            </a:r>
          </a:p>
        </p:txBody>
      </p:sp>
      <p:sp>
        <p:nvSpPr>
          <p:cNvPr id="330" name="Google Shape;330;p32"/>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In the Rest of the World, emissions from coal grow slightly while natural gas declines on high prices.</a:t>
            </a:r>
            <a:br>
              <a:rPr lang="en-GB" noProof="1">
                <a:solidFill>
                  <a:srgbClr val="4083B7"/>
                </a:solidFill>
              </a:rPr>
            </a:br>
            <a:r>
              <a:rPr lang="en-GB" noProof="1">
                <a:solidFill>
                  <a:srgbClr val="4083B7"/>
                </a:solidFill>
              </a:rPr>
              <a:t>Oil, which here includes internationship transport, remains below 2019 levels.</a:t>
            </a:r>
          </a:p>
        </p:txBody>
      </p:sp>
      <p:sp>
        <p:nvSpPr>
          <p:cNvPr id="331" name="Google Shape;331;p3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Rest of the World is the global total less China, US, EU, and India. It also includes international aviation and maritime shipping.</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332" name="Google Shape;332;p32"/>
          <p:cNvPicPr preferRelativeResize="0">
            <a:picLocks noGrp="1"/>
          </p:cNvPicPr>
          <p:nvPr>
            <p:ph type="pic" idx="2"/>
          </p:nvPr>
        </p:nvPicPr>
        <p:blipFill>
          <a:blip r:embed="rId5"/>
          <a:srcRect/>
          <a:stretch/>
        </p:blipFill>
        <p:spPr>
          <a:xfrm>
            <a:off x="2064007" y="1506850"/>
            <a:ext cx="8080369" cy="45462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Cement carbonation sink</a:t>
            </a:r>
          </a:p>
        </p:txBody>
      </p:sp>
    </p:spTree>
    <p:extLst>
      <p:ext uri="{BB962C8B-B14F-4D97-AF65-F5344CB8AC3E}">
        <p14:creationId xmlns:p14="http://schemas.microsoft.com/office/powerpoint/2010/main" val="392745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4"/>
          <p:cNvSpPr txBox="1"/>
          <p:nvPr/>
        </p:nvSpPr>
        <p:spPr>
          <a:xfrm>
            <a:off x="6096000" y="2767034"/>
            <a:ext cx="4484857" cy="6891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4083B7"/>
                </a:solidFill>
                <a:latin typeface="Calibri"/>
                <a:ea typeface="Calibri"/>
                <a:cs typeface="Calibri"/>
                <a:sym typeface="Calibri"/>
              </a:rPr>
              <a:t>More information, </a:t>
            </a:r>
            <a:r>
              <a:rPr lang="en-GB" sz="1600" dirty="0">
                <a:solidFill>
                  <a:srgbClr val="4083B7"/>
                </a:solidFill>
                <a:latin typeface="Calibri"/>
                <a:ea typeface="Calibri"/>
                <a:cs typeface="Calibri"/>
                <a:sym typeface="Calibri"/>
              </a:rPr>
              <a:t>data sources and data files: </a:t>
            </a:r>
            <a:endParaRPr sz="1600" dirty="0">
              <a:solidFill>
                <a:srgbClr val="4083B7"/>
              </a:solidFill>
              <a:latin typeface="Calibri"/>
              <a:ea typeface="Calibri"/>
              <a:cs typeface="Calibri"/>
            </a:endParaRPr>
          </a:p>
          <a:p>
            <a:pPr marL="0" marR="0" lvl="0" indent="0" algn="ctr" rtl="0">
              <a:lnSpc>
                <a:spcPct val="100000"/>
              </a:lnSpc>
              <a:spcBef>
                <a:spcPts val="0"/>
              </a:spcBef>
              <a:spcAft>
                <a:spcPts val="0"/>
              </a:spcAft>
              <a:buClr>
                <a:srgbClr val="000000"/>
              </a:buClr>
              <a:buSzPts val="1600"/>
              <a:buFont typeface="Arial"/>
              <a:buNone/>
            </a:pPr>
            <a:r>
              <a:rPr lang="en-GB" sz="1600" dirty="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https://globalcarbonbudget.org/carbonbudget</a:t>
            </a:r>
            <a:r>
              <a:rPr lang="en-GB" sz="1600" dirty="0">
                <a:solidFill>
                  <a:srgbClr val="4083B7"/>
                </a:solidFill>
                <a:latin typeface="Calibri"/>
                <a:ea typeface="Calibri"/>
                <a:cs typeface="Calibri"/>
                <a:sym typeface="Calibri"/>
              </a:rPr>
              <a:t> </a:t>
            </a:r>
            <a:endParaRPr sz="1600" dirty="0">
              <a:solidFill>
                <a:srgbClr val="4083B7"/>
              </a:solidFill>
              <a:latin typeface="Calibri"/>
              <a:ea typeface="Calibri"/>
              <a:cs typeface="Calibri"/>
              <a:sym typeface="Calibri"/>
            </a:endParaRPr>
          </a:p>
        </p:txBody>
      </p:sp>
      <p:sp>
        <p:nvSpPr>
          <p:cNvPr id="82" name="Google Shape;82;p4"/>
          <p:cNvSpPr txBox="1"/>
          <p:nvPr/>
        </p:nvSpPr>
        <p:spPr>
          <a:xfrm>
            <a:off x="6198483" y="6004723"/>
            <a:ext cx="4484857" cy="7980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4083B7"/>
                </a:solidFill>
                <a:latin typeface="Calibri"/>
                <a:ea typeface="Calibri"/>
                <a:cs typeface="Calibri"/>
                <a:sym typeface="Calibri"/>
              </a:rPr>
              <a:t>More information, data sources and data files: </a:t>
            </a:r>
            <a:endParaRPr sz="1400" b="0" i="0" u="none" strike="noStrike" cap="none" dirty="0">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sng" strike="noStrike" cap="none" dirty="0">
                <a:solidFill>
                  <a:srgbClr val="4083B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www.globalcarbonatlas.org</a:t>
            </a:r>
            <a:endParaRPr sz="16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4083B7"/>
                </a:solidFill>
                <a:latin typeface="Calibri"/>
                <a:ea typeface="Calibri"/>
                <a:cs typeface="Calibri"/>
                <a:sym typeface="Calibri"/>
              </a:rPr>
              <a:t>(co-funded in part by BNP Paribas Foundation)</a:t>
            </a:r>
            <a:endParaRPr sz="1400" b="0" i="0" u="none" strike="noStrike" cap="none" dirty="0">
              <a:solidFill>
                <a:srgbClr val="4083B7"/>
              </a:solidFill>
              <a:latin typeface="Arial"/>
              <a:ea typeface="Arial"/>
              <a:cs typeface="Arial"/>
              <a:sym typeface="Arial"/>
            </a:endParaRPr>
          </a:p>
        </p:txBody>
      </p:sp>
      <p:sp>
        <p:nvSpPr>
          <p:cNvPr id="83" name="Google Shape;83;p4"/>
          <p:cNvSpPr txBox="1">
            <a:spLocks noGrp="1"/>
          </p:cNvSpPr>
          <p:nvPr>
            <p:ph type="title"/>
          </p:nvPr>
        </p:nvSpPr>
        <p:spPr>
          <a:xfrm>
            <a:off x="3380110" y="144394"/>
            <a:ext cx="7287891"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Data Access and Additional Resources</a:t>
            </a:r>
          </a:p>
        </p:txBody>
      </p:sp>
      <p:pic>
        <p:nvPicPr>
          <p:cNvPr id="85" name="Google Shape;85;p4"/>
          <p:cNvPicPr preferRelativeResize="0"/>
          <p:nvPr/>
        </p:nvPicPr>
        <p:blipFill rotWithShape="1">
          <a:blip r:embed="rId5">
            <a:alphaModFix/>
          </a:blip>
          <a:srcRect/>
          <a:stretch/>
        </p:blipFill>
        <p:spPr>
          <a:xfrm>
            <a:off x="6170788" y="3429000"/>
            <a:ext cx="4540245" cy="2494716"/>
          </a:xfrm>
          <a:prstGeom prst="rect">
            <a:avLst/>
          </a:prstGeom>
          <a:noFill/>
          <a:ln>
            <a:noFill/>
          </a:ln>
        </p:spPr>
      </p:pic>
      <p:pic>
        <p:nvPicPr>
          <p:cNvPr id="1028" name="Picture 4">
            <a:extLst>
              <a:ext uri="{FF2B5EF4-FFF2-40B4-BE49-F238E27FC236}">
                <a16:creationId xmlns:a16="http://schemas.microsoft.com/office/drawing/2014/main" id="{18EB0371-02D6-8DAA-1A26-9450C4C3BDF5}"/>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3869"/>
          <a:stretch/>
        </p:blipFill>
        <p:spPr bwMode="auto">
          <a:xfrm>
            <a:off x="6260977" y="889520"/>
            <a:ext cx="4319880" cy="190932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81;p4">
            <a:extLst>
              <a:ext uri="{FF2B5EF4-FFF2-40B4-BE49-F238E27FC236}">
                <a16:creationId xmlns:a16="http://schemas.microsoft.com/office/drawing/2014/main" id="{58F57785-2E0C-BC0F-F1BC-89757D5BC16D}"/>
              </a:ext>
            </a:extLst>
          </p:cNvPr>
          <p:cNvSpPr txBox="1"/>
          <p:nvPr/>
        </p:nvSpPr>
        <p:spPr>
          <a:xfrm>
            <a:off x="1137456" y="5019108"/>
            <a:ext cx="4484857" cy="9988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dirty="0">
                <a:solidFill>
                  <a:srgbClr val="4083B7"/>
                </a:solidFill>
                <a:latin typeface="Calibri"/>
                <a:ea typeface="Calibri"/>
                <a:cs typeface="Calibri"/>
                <a:sym typeface="Calibri"/>
              </a:rPr>
              <a:t>More information, data sources and data files: </a:t>
            </a:r>
            <a:endParaRPr sz="1600" dirty="0">
              <a:solidFill>
                <a:srgbClr val="4083B7"/>
              </a:solidFill>
              <a:latin typeface="Calibri"/>
              <a:ea typeface="Calibri"/>
              <a:cs typeface="Calibri"/>
            </a:endParaRPr>
          </a:p>
          <a:p>
            <a:pPr marL="0" marR="0" lvl="0" indent="0" algn="ctr" rtl="0">
              <a:lnSpc>
                <a:spcPct val="100000"/>
              </a:lnSpc>
              <a:spcBef>
                <a:spcPts val="0"/>
              </a:spcBef>
              <a:spcAft>
                <a:spcPts val="0"/>
              </a:spcAft>
              <a:buClr>
                <a:srgbClr val="000000"/>
              </a:buClr>
              <a:buSzPts val="1600"/>
              <a:buFont typeface="Arial"/>
              <a:buNone/>
            </a:pPr>
            <a:r>
              <a:rPr lang="en-GB" sz="1600" dirty="0">
                <a:solidFill>
                  <a:srgbClr val="4083B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http://www.globalcarbonproject.org/carbonbudget</a:t>
            </a:r>
            <a:r>
              <a:rPr lang="en-GB" sz="1600" dirty="0">
                <a:solidFill>
                  <a:srgbClr val="4083B7"/>
                </a:solidFill>
                <a:latin typeface="Calibri"/>
                <a:ea typeface="Calibri"/>
                <a:cs typeface="Calibri"/>
                <a:sym typeface="Calibri"/>
              </a:rPr>
              <a:t>  Contact: </a:t>
            </a:r>
            <a:r>
              <a:rPr lang="en-GB" sz="1600" dirty="0">
                <a:solidFill>
                  <a:srgbClr val="4083B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Pep.Canadell@csiro.au</a:t>
            </a:r>
            <a:endParaRPr sz="1600" dirty="0">
              <a:solidFill>
                <a:srgbClr val="4083B7"/>
              </a:solidFill>
              <a:latin typeface="Calibri"/>
              <a:ea typeface="Calibri"/>
              <a:cs typeface="Calibri"/>
              <a:sym typeface="Calibri"/>
            </a:endParaRPr>
          </a:p>
        </p:txBody>
      </p:sp>
      <p:pic>
        <p:nvPicPr>
          <p:cNvPr id="3" name="Google Shape;84;p4">
            <a:extLst>
              <a:ext uri="{FF2B5EF4-FFF2-40B4-BE49-F238E27FC236}">
                <a16:creationId xmlns:a16="http://schemas.microsoft.com/office/drawing/2014/main" id="{1532D0CE-75D4-681C-D376-76D8B925AC01}"/>
              </a:ext>
            </a:extLst>
          </p:cNvPr>
          <p:cNvPicPr preferRelativeResize="0"/>
          <p:nvPr/>
        </p:nvPicPr>
        <p:blipFill>
          <a:blip r:embed="rId9"/>
          <a:srcRect/>
          <a:stretch/>
        </p:blipFill>
        <p:spPr>
          <a:xfrm>
            <a:off x="1137906" y="1722927"/>
            <a:ext cx="4484407" cy="317129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Cement carbonation sink</a:t>
            </a:r>
          </a:p>
        </p:txBody>
      </p:sp>
      <p:sp>
        <p:nvSpPr>
          <p:cNvPr id="339" name="Google Shape;339;p3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production of cement results in ‘process’ emissions of CO</a:t>
            </a:r>
            <a:r>
              <a:rPr lang="en-GB" baseline="-25000" noProof="1">
                <a:solidFill>
                  <a:srgbClr val="4083B7"/>
                </a:solidFill>
              </a:rPr>
              <a:t>2</a:t>
            </a:r>
            <a:r>
              <a:rPr lang="en-GB" noProof="1">
                <a:solidFill>
                  <a:srgbClr val="4083B7"/>
                </a:solidFill>
              </a:rPr>
              <a:t> from the chemical reaction.</a:t>
            </a:r>
            <a:br>
              <a:rPr lang="en-GB" noProof="1">
                <a:solidFill>
                  <a:srgbClr val="4083B7"/>
                </a:solidFill>
              </a:rPr>
            </a:br>
            <a:r>
              <a:rPr lang="en-GB" noProof="1">
                <a:solidFill>
                  <a:srgbClr val="4083B7"/>
                </a:solidFill>
              </a:rPr>
              <a:t>During its lifetime, cement slowly re-absorbs CO</a:t>
            </a:r>
            <a:r>
              <a:rPr lang="en-GB" baseline="-25000" noProof="1">
                <a:solidFill>
                  <a:srgbClr val="4083B7"/>
                </a:solidFill>
              </a:rPr>
              <a:t>2</a:t>
            </a:r>
            <a:r>
              <a:rPr lang="en-GB" noProof="1">
                <a:solidFill>
                  <a:srgbClr val="4083B7"/>
                </a:solidFill>
              </a:rPr>
              <a:t> from the atmosphere.</a:t>
            </a:r>
          </a:p>
        </p:txBody>
      </p:sp>
      <p:sp>
        <p:nvSpPr>
          <p:cNvPr id="340" name="Google Shape;340;p3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341" name="Google Shape;341;p33"/>
          <p:cNvPicPr preferRelativeResize="0">
            <a:picLocks noGrp="1"/>
          </p:cNvPicPr>
          <p:nvPr>
            <p:ph type="pic" idx="2"/>
          </p:nvPr>
        </p:nvPicPr>
        <p:blipFill>
          <a:blip r:embed="rId5"/>
          <a:srcRect/>
          <a:stretch/>
        </p:blipFill>
        <p:spPr>
          <a:xfrm>
            <a:off x="2064007" y="1506850"/>
            <a:ext cx="8080369" cy="454629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Land-use Change Emissions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2"/>
          <p:cNvPicPr preferRelativeResize="0">
            <a:picLocks noGrp="1"/>
          </p:cNvPicPr>
          <p:nvPr>
            <p:ph type="pic" idx="2"/>
          </p:nvPr>
        </p:nvPicPr>
        <p:blipFill>
          <a:blip r:embed="rId3"/>
          <a:srcRect/>
          <a:stretch/>
        </p:blipFill>
        <p:spPr>
          <a:xfrm>
            <a:off x="232433" y="2072748"/>
            <a:ext cx="6096000" cy="3429823"/>
          </a:xfrm>
          <a:prstGeom prst="rect">
            <a:avLst/>
          </a:prstGeom>
          <a:noFill/>
          <a:ln>
            <a:noFill/>
          </a:ln>
        </p:spPr>
      </p:pic>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dirty="0">
                <a:solidFill>
                  <a:srgbClr val="4083B7"/>
                </a:solidFill>
              </a:rPr>
              <a:t>Land-use change emissions</a:t>
            </a:r>
            <a:endParaRPr dirty="0">
              <a:solidFill>
                <a:srgbClr val="4083B7"/>
              </a:solidFill>
            </a:endParaRPr>
          </a:p>
        </p:txBody>
      </p:sp>
      <p:sp>
        <p:nvSpPr>
          <p:cNvPr id="415" name="Google Shape;415;p42"/>
          <p:cNvSpPr txBox="1">
            <a:spLocks noGrp="1"/>
          </p:cNvSpPr>
          <p:nvPr>
            <p:ph type="body" idx="1"/>
          </p:nvPr>
        </p:nvSpPr>
        <p:spPr>
          <a:xfrm>
            <a:off x="350520" y="917123"/>
            <a:ext cx="5377180" cy="917113"/>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dirty="0">
                <a:solidFill>
                  <a:srgbClr val="4083B7"/>
                </a:solidFill>
              </a:rPr>
              <a:t>Land-use change emissions are 4.5 ± 2.6 GtCO</a:t>
            </a:r>
            <a:r>
              <a:rPr lang="en-GB" baseline="-25000" dirty="0">
                <a:solidFill>
                  <a:srgbClr val="4083B7"/>
                </a:solidFill>
              </a:rPr>
              <a:t>2</a:t>
            </a:r>
            <a:r>
              <a:rPr lang="en-GB" dirty="0">
                <a:solidFill>
                  <a:srgbClr val="4083B7"/>
                </a:solidFill>
              </a:rPr>
              <a:t> per year for 2012-2021, and show a negative trend in the last two decades, but estimates are still highly uncertain.</a:t>
            </a: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dirty="0">
                <a:solidFill>
                  <a:srgbClr val="4083B7"/>
                </a:solidFill>
              </a:rPr>
              <a:t>Estimates from three bookkeeping models</a:t>
            </a:r>
            <a:br>
              <a:rPr lang="en-GB" dirty="0">
                <a:solidFill>
                  <a:srgbClr val="4083B7"/>
                </a:solidFill>
              </a:rPr>
            </a:br>
            <a:r>
              <a:rPr lang="en-GB" dirty="0">
                <a:solidFill>
                  <a:srgbClr val="4083B7"/>
                </a:solidFill>
              </a:rPr>
              <a:t>Source: </a:t>
            </a:r>
            <a:r>
              <a:rPr lang="en-GB" u="sng" dirty="0">
                <a:solidFill>
                  <a:schemeClr val="hlink"/>
                </a:solidFill>
                <a:hlinkClick r:id="rId4"/>
              </a:rPr>
              <a:t>Friedlingstein et al 2022</a:t>
            </a:r>
            <a:r>
              <a:rPr lang="en-GB" dirty="0">
                <a:solidFill>
                  <a:srgbClr val="4083B7"/>
                </a:solidFill>
              </a:rPr>
              <a:t>;</a:t>
            </a:r>
            <a:r>
              <a:rPr lang="en-GB" dirty="0">
                <a:solidFill>
                  <a:srgbClr val="000000"/>
                </a:solidFill>
              </a:rPr>
              <a:t> </a:t>
            </a:r>
            <a:r>
              <a:rPr lang="en-GB" u="sng" dirty="0">
                <a:solidFill>
                  <a:schemeClr val="hlink"/>
                </a:solidFill>
                <a:hlinkClick r:id="rId5"/>
              </a:rPr>
              <a:t>Global Carbon Project 2022</a:t>
            </a:r>
            <a:endParaRPr dirty="0"/>
          </a:p>
        </p:txBody>
      </p:sp>
      <p:grpSp>
        <p:nvGrpSpPr>
          <p:cNvPr id="417" name="Google Shape;417;p42"/>
          <p:cNvGrpSpPr/>
          <p:nvPr/>
        </p:nvGrpSpPr>
        <p:grpSpPr>
          <a:xfrm>
            <a:off x="2305526" y="2391510"/>
            <a:ext cx="974907" cy="430847"/>
            <a:chOff x="3700219" y="1913848"/>
            <a:chExt cx="1157977" cy="495853"/>
          </a:xfrm>
        </p:grpSpPr>
        <p:sp>
          <p:nvSpPr>
            <p:cNvPr id="418" name="Google Shape;418;p42"/>
            <p:cNvSpPr txBox="1"/>
            <p:nvPr/>
          </p:nvSpPr>
          <p:spPr>
            <a:xfrm>
              <a:off x="3700219" y="1913848"/>
              <a:ext cx="1157977" cy="4958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dirty="0">
                  <a:solidFill>
                    <a:schemeClr val="dk1"/>
                  </a:solidFill>
                  <a:latin typeface="Arial" panose="020B0604020202020204" pitchFamily="34" charset="0"/>
                  <a:ea typeface="Calibri"/>
                  <a:cs typeface="Arial" panose="020B0604020202020204" pitchFamily="34" charset="0"/>
                  <a:sym typeface="Calibri"/>
                </a:rPr>
                <a:t>Indonesian fires</a:t>
              </a:r>
              <a:endParaRPr dirty="0">
                <a:latin typeface="Arial" panose="020B0604020202020204" pitchFamily="34" charset="0"/>
                <a:cs typeface="Arial" panose="020B0604020202020204" pitchFamily="34" charset="0"/>
              </a:endParaRPr>
            </a:p>
          </p:txBody>
        </p:sp>
        <p:cxnSp>
          <p:nvCxnSpPr>
            <p:cNvPr id="419" name="Google Shape;419;p42"/>
            <p:cNvCxnSpPr/>
            <p:nvPr/>
          </p:nvCxnSpPr>
          <p:spPr>
            <a:xfrm>
              <a:off x="4238633" y="2248325"/>
              <a:ext cx="417733" cy="0"/>
            </a:xfrm>
            <a:prstGeom prst="straightConnector1">
              <a:avLst/>
            </a:prstGeom>
            <a:noFill/>
            <a:ln w="9525" cap="flat" cmpd="sng">
              <a:solidFill>
                <a:schemeClr val="dk1"/>
              </a:solidFill>
              <a:prstDash val="solid"/>
              <a:round/>
              <a:headEnd type="none" w="med" len="med"/>
              <a:tailEnd type="stealth" w="med" len="med"/>
            </a:ln>
          </p:spPr>
        </p:cxnSp>
      </p:grpSp>
      <p:pic>
        <p:nvPicPr>
          <p:cNvPr id="420" name="Google Shape;420;p42"/>
          <p:cNvPicPr preferRelativeResize="0"/>
          <p:nvPr/>
        </p:nvPicPr>
        <p:blipFill>
          <a:blip r:embed="rId6"/>
          <a:srcRect/>
          <a:stretch/>
        </p:blipFill>
        <p:spPr>
          <a:xfrm>
            <a:off x="6051800" y="2072748"/>
            <a:ext cx="6096002" cy="3429824"/>
          </a:xfrm>
          <a:prstGeom prst="rect">
            <a:avLst/>
          </a:prstGeom>
          <a:noFill/>
          <a:ln>
            <a:noFill/>
          </a:ln>
        </p:spPr>
      </p:pic>
      <p:sp>
        <p:nvSpPr>
          <p:cNvPr id="421" name="Google Shape;421;p42"/>
          <p:cNvSpPr txBox="1"/>
          <p:nvPr/>
        </p:nvSpPr>
        <p:spPr>
          <a:xfrm>
            <a:off x="5965746" y="917124"/>
            <a:ext cx="6226254" cy="64306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4C9BDB"/>
              </a:buClr>
              <a:buSzPts val="1800"/>
              <a:buFont typeface="Arial"/>
              <a:buNone/>
            </a:pPr>
            <a:r>
              <a:rPr lang="en-GB" sz="1800" b="0" dirty="0">
                <a:solidFill>
                  <a:srgbClr val="4083B7"/>
                </a:solidFill>
                <a:latin typeface="Calibri"/>
                <a:ea typeface="Calibri"/>
                <a:cs typeface="Calibri"/>
                <a:sym typeface="Calibri"/>
              </a:rPr>
              <a:t>Net land-use emissions are the difference between CO</a:t>
            </a:r>
            <a:r>
              <a:rPr lang="en-GB" sz="1800" b="0" baseline="-25000" dirty="0">
                <a:solidFill>
                  <a:srgbClr val="4083B7"/>
                </a:solidFill>
                <a:latin typeface="Calibri"/>
                <a:ea typeface="Calibri"/>
                <a:cs typeface="Calibri"/>
                <a:sym typeface="Calibri"/>
              </a:rPr>
              <a:t>2</a:t>
            </a:r>
            <a:r>
              <a:rPr lang="en-GB" sz="1800" b="0" dirty="0">
                <a:solidFill>
                  <a:srgbClr val="4083B7"/>
                </a:solidFill>
                <a:latin typeface="Calibri"/>
                <a:ea typeface="Calibri"/>
                <a:cs typeface="Calibri"/>
                <a:sym typeface="Calibri"/>
              </a:rPr>
              <a:t> emissions</a:t>
            </a:r>
            <a:r>
              <a:rPr lang="en-GB" sz="1800" dirty="0">
                <a:solidFill>
                  <a:srgbClr val="4083B7"/>
                </a:solidFill>
                <a:latin typeface="Calibri"/>
                <a:ea typeface="Calibri"/>
                <a:cs typeface="Calibri"/>
                <a:sym typeface="Calibri"/>
              </a:rPr>
              <a:t> </a:t>
            </a:r>
            <a:r>
              <a:rPr lang="en-GB" sz="1800" b="0" dirty="0">
                <a:solidFill>
                  <a:srgbClr val="4083B7"/>
                </a:solidFill>
                <a:latin typeface="Calibri"/>
                <a:ea typeface="Calibri"/>
                <a:cs typeface="Calibri"/>
                <a:sym typeface="Calibri"/>
              </a:rPr>
              <a:t>and CO</a:t>
            </a:r>
            <a:r>
              <a:rPr lang="en-GB" sz="1800" b="0" baseline="-25000" dirty="0">
                <a:solidFill>
                  <a:srgbClr val="4083B7"/>
                </a:solidFill>
                <a:latin typeface="Calibri"/>
                <a:ea typeface="Calibri"/>
                <a:cs typeface="Calibri"/>
                <a:sym typeface="Calibri"/>
              </a:rPr>
              <a:t>2</a:t>
            </a:r>
            <a:r>
              <a:rPr lang="en-GB" sz="1800" b="0" dirty="0">
                <a:solidFill>
                  <a:srgbClr val="4083B7"/>
                </a:solidFill>
                <a:latin typeface="Calibri"/>
                <a:ea typeface="Calibri"/>
                <a:cs typeface="Calibri"/>
                <a:sym typeface="Calibri"/>
              </a:rPr>
              <a:t> removals</a:t>
            </a:r>
            <a:endParaRPr sz="1800" b="0" dirty="0">
              <a:solidFill>
                <a:srgbClr val="4083B7"/>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53882BB0-2649-C947-A4AC-3C5C88F739A2}"/>
              </a:ext>
            </a:extLst>
          </p:cNvPr>
          <p:cNvSpPr txBox="1"/>
          <p:nvPr/>
        </p:nvSpPr>
        <p:spPr>
          <a:xfrm>
            <a:off x="10521508" y="2916999"/>
            <a:ext cx="1457129" cy="261610"/>
          </a:xfrm>
          <a:prstGeom prst="rect">
            <a:avLst/>
          </a:prstGeom>
          <a:noFill/>
        </p:spPr>
        <p:txBody>
          <a:bodyPr wrap="square" rtlCol="0">
            <a:spAutoFit/>
          </a:bodyPr>
          <a:lstStyle/>
          <a:p>
            <a:r>
              <a:rPr lang="en-US" sz="1100">
                <a:cs typeface="Arial" panose="020B0604020202020204" pitchFamily="34" charset="0"/>
              </a:rPr>
              <a:t>(14.1 </a:t>
            </a:r>
            <a:r>
              <a:rPr lang="en-GB" sz="1100"/>
              <a:t>± 2.2 </a:t>
            </a:r>
            <a:r>
              <a:rPr lang="en-US" sz="1100">
                <a:cs typeface="Arial" panose="020B0604020202020204" pitchFamily="34" charset="0"/>
              </a:rPr>
              <a:t>GtCO</a:t>
            </a:r>
            <a:r>
              <a:rPr lang="en-US" sz="1100" baseline="-25000">
                <a:cs typeface="Arial" panose="020B0604020202020204" pitchFamily="34" charset="0"/>
              </a:rPr>
              <a:t>2</a:t>
            </a:r>
            <a:r>
              <a:rPr lang="en-US" sz="1100">
                <a:cs typeface="Arial" panose="020B0604020202020204" pitchFamily="34" charset="0"/>
              </a:rPr>
              <a:t>)</a:t>
            </a:r>
          </a:p>
        </p:txBody>
      </p:sp>
      <p:sp>
        <p:nvSpPr>
          <p:cNvPr id="12" name="TextBox 11">
            <a:extLst>
              <a:ext uri="{FF2B5EF4-FFF2-40B4-BE49-F238E27FC236}">
                <a16:creationId xmlns:a16="http://schemas.microsoft.com/office/drawing/2014/main" id="{A0F9F1EE-3624-EC44-9967-9C32A6002510}"/>
              </a:ext>
            </a:extLst>
          </p:cNvPr>
          <p:cNvSpPr txBox="1"/>
          <p:nvPr/>
        </p:nvSpPr>
        <p:spPr>
          <a:xfrm>
            <a:off x="10521509" y="4721611"/>
            <a:ext cx="1457128" cy="261610"/>
          </a:xfrm>
          <a:prstGeom prst="rect">
            <a:avLst/>
          </a:prstGeom>
          <a:noFill/>
        </p:spPr>
        <p:txBody>
          <a:bodyPr wrap="square" rtlCol="0">
            <a:spAutoFit/>
          </a:bodyPr>
          <a:lstStyle/>
          <a:p>
            <a:r>
              <a:rPr lang="en-US" sz="1100">
                <a:cs typeface="Arial" panose="020B0604020202020204" pitchFamily="34" charset="0"/>
              </a:rPr>
              <a:t>(9.9 </a:t>
            </a:r>
            <a:r>
              <a:rPr lang="en-GB" sz="1100"/>
              <a:t>± 1.4 </a:t>
            </a:r>
            <a:r>
              <a:rPr lang="en-US" sz="1100">
                <a:cs typeface="Arial" panose="020B0604020202020204" pitchFamily="34" charset="0"/>
              </a:rPr>
              <a:t>GtCO</a:t>
            </a:r>
            <a:r>
              <a:rPr lang="en-US" sz="1100" baseline="-25000">
                <a:cs typeface="Arial" panose="020B0604020202020204" pitchFamily="34" charset="0"/>
              </a:rPr>
              <a:t>2</a:t>
            </a:r>
            <a:r>
              <a:rPr lang="en-US" sz="1100">
                <a:cs typeface="Arial" panose="020B0604020202020204" pitchFamily="34" charset="0"/>
              </a:rPr>
              <a:t>)</a:t>
            </a:r>
          </a:p>
        </p:txBody>
      </p:sp>
      <p:sp>
        <p:nvSpPr>
          <p:cNvPr id="2" name="TextBox 1">
            <a:extLst>
              <a:ext uri="{FF2B5EF4-FFF2-40B4-BE49-F238E27FC236}">
                <a16:creationId xmlns:a16="http://schemas.microsoft.com/office/drawing/2014/main" id="{5C35E4D8-B94B-2647-94B9-B94C6E557D0B}"/>
              </a:ext>
            </a:extLst>
          </p:cNvPr>
          <p:cNvSpPr txBox="1"/>
          <p:nvPr/>
        </p:nvSpPr>
        <p:spPr>
          <a:xfrm>
            <a:off x="10521508" y="2540353"/>
            <a:ext cx="1585690" cy="646331"/>
          </a:xfrm>
          <a:prstGeom prst="rect">
            <a:avLst/>
          </a:prstGeom>
          <a:solidFill>
            <a:schemeClr val="bg1"/>
          </a:solidFill>
        </p:spPr>
        <p:txBody>
          <a:bodyPr wrap="none" rtlCol="0">
            <a:spAutoFit/>
          </a:bodyPr>
          <a:lstStyle/>
          <a:p>
            <a:r>
              <a:rPr lang="en-US" sz="1200" dirty="0"/>
              <a:t>Gross emissions</a:t>
            </a:r>
          </a:p>
          <a:p>
            <a:r>
              <a:rPr lang="en-US" sz="1200" dirty="0"/>
              <a:t>(2012-2021: </a:t>
            </a:r>
          </a:p>
          <a:p>
            <a:r>
              <a:rPr lang="en-US" sz="1200" dirty="0"/>
              <a:t>14.1 ± 2.6 GtCO</a:t>
            </a:r>
            <a:r>
              <a:rPr lang="en-US" sz="1200" baseline="-25000" dirty="0"/>
              <a:t>2</a:t>
            </a:r>
            <a:r>
              <a:rPr lang="en-US" sz="1200" dirty="0"/>
              <a:t>/</a:t>
            </a:r>
            <a:r>
              <a:rPr lang="en-US" sz="1200" dirty="0" err="1"/>
              <a:t>yr</a:t>
            </a:r>
            <a:r>
              <a:rPr lang="en-US" sz="1200" dirty="0"/>
              <a:t>)</a:t>
            </a:r>
          </a:p>
        </p:txBody>
      </p:sp>
      <p:sp>
        <p:nvSpPr>
          <p:cNvPr id="19" name="TextBox 18">
            <a:extLst>
              <a:ext uri="{FF2B5EF4-FFF2-40B4-BE49-F238E27FC236}">
                <a16:creationId xmlns:a16="http://schemas.microsoft.com/office/drawing/2014/main" id="{C9404844-3273-F746-8698-F77347912404}"/>
              </a:ext>
            </a:extLst>
          </p:cNvPr>
          <p:cNvSpPr txBox="1"/>
          <p:nvPr/>
        </p:nvSpPr>
        <p:spPr>
          <a:xfrm>
            <a:off x="10521508" y="4336890"/>
            <a:ext cx="1500732" cy="646331"/>
          </a:xfrm>
          <a:prstGeom prst="rect">
            <a:avLst/>
          </a:prstGeom>
          <a:solidFill>
            <a:schemeClr val="bg1"/>
          </a:solidFill>
        </p:spPr>
        <p:txBody>
          <a:bodyPr wrap="none" rtlCol="0">
            <a:spAutoFit/>
          </a:bodyPr>
          <a:lstStyle/>
          <a:p>
            <a:r>
              <a:rPr lang="en-US" sz="1200" dirty="0"/>
              <a:t>Gross removals</a:t>
            </a:r>
          </a:p>
          <a:p>
            <a:r>
              <a:rPr lang="en-US" sz="1200" dirty="0"/>
              <a:t>(2012-2021: </a:t>
            </a:r>
          </a:p>
          <a:p>
            <a:r>
              <a:rPr lang="en-US" sz="1200" dirty="0"/>
              <a:t>9.5 ± 1.4 GtCO</a:t>
            </a:r>
            <a:r>
              <a:rPr lang="en-US" sz="1200" baseline="-25000" dirty="0"/>
              <a:t>2</a:t>
            </a:r>
            <a:r>
              <a:rPr lang="en-US" sz="1200" dirty="0"/>
              <a:t>/</a:t>
            </a:r>
            <a:r>
              <a:rPr lang="en-US" sz="1200" dirty="0" err="1"/>
              <a:t>yr</a:t>
            </a:r>
            <a:r>
              <a:rPr lang="en-US" sz="1200" dirty="0"/>
              <a:t>)</a:t>
            </a:r>
          </a:p>
        </p:txBody>
      </p:sp>
      <p:sp>
        <p:nvSpPr>
          <p:cNvPr id="6" name="TextBox 5">
            <a:extLst>
              <a:ext uri="{FF2B5EF4-FFF2-40B4-BE49-F238E27FC236}">
                <a16:creationId xmlns:a16="http://schemas.microsoft.com/office/drawing/2014/main" id="{67440A8E-C2E9-01C4-E02A-56EFE12AA664}"/>
              </a:ext>
            </a:extLst>
          </p:cNvPr>
          <p:cNvSpPr txBox="1"/>
          <p:nvPr/>
        </p:nvSpPr>
        <p:spPr>
          <a:xfrm>
            <a:off x="6852959" y="3223566"/>
            <a:ext cx="3840441" cy="646331"/>
          </a:xfrm>
          <a:prstGeom prst="rect">
            <a:avLst/>
          </a:prstGeom>
          <a:noFill/>
        </p:spPr>
        <p:txBody>
          <a:bodyPr wrap="square" rtlCol="0">
            <a:spAutoFit/>
          </a:bodyPr>
          <a:lstStyle/>
          <a:p>
            <a:r>
              <a:rPr lang="en-GB" sz="1200" dirty="0">
                <a:solidFill>
                  <a:srgbClr val="A4A3A4"/>
                </a:solidFill>
              </a:rPr>
              <a:t>D</a:t>
            </a:r>
            <a:r>
              <a:rPr lang="en-DE" sz="1200" dirty="0">
                <a:solidFill>
                  <a:srgbClr val="A4A3A4"/>
                </a:solidFill>
              </a:rPr>
              <a:t>eforestation, drainage &amp; burning of organic soils, emissions from wood harvesting</a:t>
            </a:r>
          </a:p>
          <a:p>
            <a:endParaRPr lang="en-DE" sz="1200" dirty="0">
              <a:solidFill>
                <a:srgbClr val="A4A3A4"/>
              </a:solidFill>
            </a:endParaRPr>
          </a:p>
        </p:txBody>
      </p:sp>
      <p:sp>
        <p:nvSpPr>
          <p:cNvPr id="7" name="TextBox 6">
            <a:extLst>
              <a:ext uri="{FF2B5EF4-FFF2-40B4-BE49-F238E27FC236}">
                <a16:creationId xmlns:a16="http://schemas.microsoft.com/office/drawing/2014/main" id="{D1F098E8-88B7-0C9E-1BD4-808DC05FAACA}"/>
              </a:ext>
            </a:extLst>
          </p:cNvPr>
          <p:cNvSpPr txBox="1"/>
          <p:nvPr/>
        </p:nvSpPr>
        <p:spPr>
          <a:xfrm>
            <a:off x="6852959" y="3824325"/>
            <a:ext cx="3840441" cy="646331"/>
          </a:xfrm>
          <a:prstGeom prst="rect">
            <a:avLst/>
          </a:prstGeom>
          <a:noFill/>
        </p:spPr>
        <p:txBody>
          <a:bodyPr wrap="square" rtlCol="0">
            <a:spAutoFit/>
          </a:bodyPr>
          <a:lstStyle/>
          <a:p>
            <a:r>
              <a:rPr lang="en-GB" sz="1200" dirty="0">
                <a:solidFill>
                  <a:srgbClr val="A4A3A4"/>
                </a:solidFill>
              </a:rPr>
              <a:t>Regrowth after agricultural abandonment, afforestation, regrowth after wood harvesting</a:t>
            </a:r>
          </a:p>
          <a:p>
            <a:endParaRPr lang="en-DE" sz="1200" dirty="0">
              <a:solidFill>
                <a:srgbClr val="A4A3A4"/>
              </a:solidFill>
            </a:endParaRPr>
          </a:p>
        </p:txBody>
      </p:sp>
      <p:sp>
        <p:nvSpPr>
          <p:cNvPr id="9" name="Google Shape;418;p42">
            <a:extLst>
              <a:ext uri="{FF2B5EF4-FFF2-40B4-BE49-F238E27FC236}">
                <a16:creationId xmlns:a16="http://schemas.microsoft.com/office/drawing/2014/main" id="{58B0866D-6827-980D-910F-A679AD8B750B}"/>
              </a:ext>
            </a:extLst>
          </p:cNvPr>
          <p:cNvSpPr txBox="1"/>
          <p:nvPr/>
        </p:nvSpPr>
        <p:spPr>
          <a:xfrm>
            <a:off x="4860100" y="3748125"/>
            <a:ext cx="1522058" cy="646290"/>
          </a:xfrm>
          <a:prstGeom prst="rect">
            <a:avLst/>
          </a:prstGeom>
          <a:noFill/>
          <a:ln>
            <a:noFill/>
          </a:ln>
        </p:spPr>
        <p:txBody>
          <a:bodyPr spcFirstLastPara="1" wrap="square" lIns="91425" tIns="45700" rIns="91425" bIns="45700" anchor="t" anchorCtr="0">
            <a:spAutoFit/>
          </a:bodyPr>
          <a:lstStyle/>
          <a:p>
            <a:pPr algn="r"/>
            <a:r>
              <a:rPr lang="en-GB" sz="1200" dirty="0">
                <a:solidFill>
                  <a:srgbClr val="FF0000"/>
                </a:solidFill>
                <a:latin typeface="Arial" panose="020B0604020202020204" pitchFamily="34" charset="0"/>
                <a:ea typeface="Calibri"/>
                <a:cs typeface="Arial" panose="020B0604020202020204" pitchFamily="34" charset="0"/>
                <a:sym typeface="Calibri"/>
              </a:rPr>
              <a:t>Projection for 2022: </a:t>
            </a:r>
          </a:p>
          <a:p>
            <a:pPr algn="r"/>
            <a:r>
              <a:rPr lang="en-DE" sz="1200" u="none" strike="noStrike" dirty="0">
                <a:solidFill>
                  <a:srgbClr val="FF0000"/>
                </a:solidFill>
                <a:effectLst/>
                <a:latin typeface="Arial" panose="020B0604020202020204" pitchFamily="34" charset="0"/>
                <a:ea typeface="Calibri" panose="020F0502020204030204" pitchFamily="34" charset="0"/>
                <a:cs typeface="Arial" panose="020B0604020202020204" pitchFamily="34" charset="0"/>
              </a:rPr>
              <a:t>3.9 ± 2.6 GtCO</a:t>
            </a:r>
            <a:r>
              <a:rPr lang="en-DE" sz="1200" u="none" strike="noStrike" baseline="-25000" dirty="0">
                <a:solidFill>
                  <a:srgbClr val="FF0000"/>
                </a:solidFill>
                <a:effectLst/>
                <a:latin typeface="Arial" panose="020B0604020202020204" pitchFamily="34" charset="0"/>
                <a:ea typeface="Calibri" panose="020F0502020204030204" pitchFamily="34" charset="0"/>
                <a:cs typeface="Arial" panose="020B0604020202020204" pitchFamily="34" charset="0"/>
              </a:rPr>
              <a:t>2</a:t>
            </a:r>
            <a:r>
              <a:rPr lang="en-DE" sz="1200" u="none" strike="noStrike"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DE" sz="1200" u="none" strike="noStrike"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r" rtl="0">
              <a:spcBef>
                <a:spcPts val="0"/>
              </a:spcBef>
              <a:spcAft>
                <a:spcPts val="0"/>
              </a:spcAft>
              <a:buNone/>
            </a:pPr>
            <a:endParaRPr sz="1200" dirty="0">
              <a:solidFill>
                <a:srgbClr val="FF0000"/>
              </a:solidFill>
              <a:latin typeface="Arial" panose="020B0604020202020204" pitchFamily="34" charset="0"/>
              <a:cs typeface="Arial" panose="020B0604020202020204" pitchFamily="34" charset="0"/>
            </a:endParaRPr>
          </a:p>
        </p:txBody>
      </p:sp>
      <p:cxnSp>
        <p:nvCxnSpPr>
          <p:cNvPr id="10" name="Google Shape;419;p42">
            <a:extLst>
              <a:ext uri="{FF2B5EF4-FFF2-40B4-BE49-F238E27FC236}">
                <a16:creationId xmlns:a16="http://schemas.microsoft.com/office/drawing/2014/main" id="{66391007-2D20-D2AB-FD01-FD0375E3846C}"/>
              </a:ext>
            </a:extLst>
          </p:cNvPr>
          <p:cNvCxnSpPr>
            <a:cxnSpLocks/>
          </p:cNvCxnSpPr>
          <p:nvPr/>
        </p:nvCxnSpPr>
        <p:spPr>
          <a:xfrm flipH="1">
            <a:off x="4756621" y="4059276"/>
            <a:ext cx="347716" cy="0"/>
          </a:xfrm>
          <a:prstGeom prst="straightConnector1">
            <a:avLst/>
          </a:prstGeom>
          <a:noFill/>
          <a:ln w="9525" cap="flat" cmpd="sng">
            <a:solidFill>
              <a:srgbClr val="FF0000"/>
            </a:solidFill>
            <a:prstDash val="solid"/>
            <a:round/>
            <a:headEnd type="none" w="med" len="med"/>
            <a:tailEnd type="stealth" w="med" len="med"/>
          </a:ln>
        </p:spPr>
      </p:cxnSp>
    </p:spTree>
    <p:extLst>
      <p:ext uri="{BB962C8B-B14F-4D97-AF65-F5344CB8AC3E}">
        <p14:creationId xmlns:p14="http://schemas.microsoft.com/office/powerpoint/2010/main" val="485571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dirty="0">
                <a:solidFill>
                  <a:srgbClr val="4083B7"/>
                </a:solidFill>
              </a:rPr>
              <a:t>Drivers of land-use change emissions</a:t>
            </a:r>
            <a:endParaRPr dirty="0">
              <a:solidFill>
                <a:srgbClr val="4083B7"/>
              </a:solidFill>
            </a:endParaRPr>
          </a:p>
        </p:txBody>
      </p:sp>
      <p:sp>
        <p:nvSpPr>
          <p:cNvPr id="415" name="Google Shape;415;p42"/>
          <p:cNvSpPr txBox="1">
            <a:spLocks noGrp="1"/>
          </p:cNvSpPr>
          <p:nvPr>
            <p:ph type="body" idx="1"/>
          </p:nvPr>
        </p:nvSpPr>
        <p:spPr>
          <a:xfrm>
            <a:off x="607568" y="996147"/>
            <a:ext cx="10879582" cy="917113"/>
          </a:xfrm>
          <a:prstGeom prst="rect">
            <a:avLst/>
          </a:prstGeom>
          <a:noFill/>
          <a:ln>
            <a:noFill/>
          </a:ln>
        </p:spPr>
        <p:txBody>
          <a:bodyPr spcFirstLastPara="1" wrap="square" lIns="91425" tIns="45700" rIns="91425" bIns="45700" anchor="ctr" anchorCtr="0">
            <a:noAutofit/>
          </a:bodyPr>
          <a:lstStyle/>
          <a:p>
            <a:pPr marL="0" indent="0">
              <a:spcBef>
                <a:spcPts val="0"/>
              </a:spcBef>
            </a:pPr>
            <a:r>
              <a:rPr lang="en-GB" dirty="0">
                <a:solidFill>
                  <a:srgbClr val="4083B7"/>
                </a:solidFill>
              </a:rPr>
              <a:t>Deforestation is the main driver of land-use emissions (remaining high at 6.7 ± 1.5 GtCO</a:t>
            </a:r>
            <a:r>
              <a:rPr lang="en-GB" baseline="-25000" dirty="0">
                <a:solidFill>
                  <a:srgbClr val="4083B7"/>
                </a:solidFill>
              </a:rPr>
              <a:t>2</a:t>
            </a:r>
            <a:r>
              <a:rPr lang="en-GB" dirty="0">
                <a:solidFill>
                  <a:srgbClr val="4083B7"/>
                </a:solidFill>
              </a:rPr>
              <a:t> per year for 2012-2021). Forest fluxes from re/afforestation and wood harvest emissions and removals counterbalance approximately half of these emissions (-3.5 ± 1.0 GtCO</a:t>
            </a:r>
            <a:r>
              <a:rPr lang="en-GB" baseline="-25000" dirty="0">
                <a:solidFill>
                  <a:srgbClr val="4083B7"/>
                </a:solidFill>
              </a:rPr>
              <a:t>2</a:t>
            </a:r>
            <a:r>
              <a:rPr lang="en-GB" dirty="0">
                <a:solidFill>
                  <a:srgbClr val="4083B7"/>
                </a:solidFill>
              </a:rPr>
              <a:t> per year).</a:t>
            </a: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dirty="0">
                <a:solidFill>
                  <a:srgbClr val="4083B7"/>
                </a:solidFill>
              </a:rPr>
              <a:t>Estimates from three bookkeeping models</a:t>
            </a:r>
            <a:br>
              <a:rPr lang="en-GB" dirty="0">
                <a:solidFill>
                  <a:srgbClr val="4083B7"/>
                </a:solidFill>
              </a:rPr>
            </a:br>
            <a:r>
              <a:rPr lang="en-GB" dirty="0">
                <a:solidFill>
                  <a:srgbClr val="4083B7"/>
                </a:solidFill>
              </a:rPr>
              <a:t>Source: </a:t>
            </a:r>
            <a:r>
              <a:rPr lang="en-GB" u="sng" dirty="0">
                <a:solidFill>
                  <a:schemeClr val="hlink"/>
                </a:solidFill>
                <a:hlinkClick r:id="rId3"/>
              </a:rPr>
              <a:t>Friedlingstein et al 2022</a:t>
            </a:r>
            <a:r>
              <a:rPr lang="en-GB" dirty="0">
                <a:solidFill>
                  <a:srgbClr val="4083B7"/>
                </a:solidFill>
              </a:rPr>
              <a:t>;</a:t>
            </a:r>
            <a:r>
              <a:rPr lang="en-GB" dirty="0">
                <a:solidFill>
                  <a:srgbClr val="000000"/>
                </a:solidFill>
              </a:rPr>
              <a:t> </a:t>
            </a:r>
            <a:r>
              <a:rPr lang="en-GB" u="sng" dirty="0">
                <a:solidFill>
                  <a:schemeClr val="hlink"/>
                </a:solidFill>
                <a:hlinkClick r:id="rId4"/>
              </a:rPr>
              <a:t>Global Carbon Project 2022</a:t>
            </a:r>
            <a:endParaRPr dirty="0"/>
          </a:p>
        </p:txBody>
      </p:sp>
      <p:sp>
        <p:nvSpPr>
          <p:cNvPr id="2" name="TextBox 1">
            <a:extLst>
              <a:ext uri="{FF2B5EF4-FFF2-40B4-BE49-F238E27FC236}">
                <a16:creationId xmlns:a16="http://schemas.microsoft.com/office/drawing/2014/main" id="{785EE4AB-13E8-111F-4BFF-DFD0FB82DA59}"/>
              </a:ext>
            </a:extLst>
          </p:cNvPr>
          <p:cNvSpPr txBox="1"/>
          <p:nvPr/>
        </p:nvSpPr>
        <p:spPr>
          <a:xfrm>
            <a:off x="7973459" y="3261192"/>
            <a:ext cx="878767" cy="307777"/>
          </a:xfrm>
          <a:prstGeom prst="rect">
            <a:avLst/>
          </a:prstGeom>
          <a:noFill/>
        </p:spPr>
        <p:txBody>
          <a:bodyPr wrap="none" rtlCol="0">
            <a:spAutoFit/>
          </a:bodyPr>
          <a:lstStyle/>
          <a:p>
            <a:r>
              <a:rPr lang="en-GB" dirty="0">
                <a:solidFill>
                  <a:srgbClr val="CD843D"/>
                </a:solidFill>
              </a:rPr>
              <a:t>6.7 ± 1.5</a:t>
            </a:r>
            <a:endParaRPr lang="en-GB" baseline="-25000" dirty="0">
              <a:solidFill>
                <a:srgbClr val="CD843D"/>
              </a:solidFill>
            </a:endParaRPr>
          </a:p>
        </p:txBody>
      </p:sp>
      <p:sp>
        <p:nvSpPr>
          <p:cNvPr id="4" name="TextBox 3">
            <a:extLst>
              <a:ext uri="{FF2B5EF4-FFF2-40B4-BE49-F238E27FC236}">
                <a16:creationId xmlns:a16="http://schemas.microsoft.com/office/drawing/2014/main" id="{70F91BED-8904-29F2-0CC2-884B6285EA65}"/>
              </a:ext>
            </a:extLst>
          </p:cNvPr>
          <p:cNvSpPr txBox="1"/>
          <p:nvPr/>
        </p:nvSpPr>
        <p:spPr>
          <a:xfrm>
            <a:off x="7959256" y="2942582"/>
            <a:ext cx="2438488" cy="261610"/>
          </a:xfrm>
          <a:prstGeom prst="rect">
            <a:avLst/>
          </a:prstGeom>
          <a:noFill/>
        </p:spPr>
        <p:txBody>
          <a:bodyPr wrap="none" rtlCol="0">
            <a:spAutoFit/>
          </a:bodyPr>
          <a:lstStyle/>
          <a:p>
            <a:r>
              <a:rPr lang="en-GB" sz="1100" dirty="0">
                <a:solidFill>
                  <a:srgbClr val="A4A3A4"/>
                </a:solidFill>
              </a:rPr>
              <a:t>2012-2021 average Gt CO</a:t>
            </a:r>
            <a:r>
              <a:rPr lang="en-GB" sz="1100" baseline="-25000" dirty="0">
                <a:solidFill>
                  <a:srgbClr val="A4A3A4"/>
                </a:solidFill>
              </a:rPr>
              <a:t>2 </a:t>
            </a:r>
            <a:r>
              <a:rPr lang="en-GB" sz="1100" dirty="0">
                <a:solidFill>
                  <a:srgbClr val="A4A3A4"/>
                </a:solidFill>
              </a:rPr>
              <a:t>per year</a:t>
            </a:r>
            <a:endParaRPr lang="en-DE" sz="1100" dirty="0">
              <a:solidFill>
                <a:srgbClr val="A4A3A4"/>
              </a:solidFill>
            </a:endParaRPr>
          </a:p>
        </p:txBody>
      </p:sp>
      <p:sp>
        <p:nvSpPr>
          <p:cNvPr id="5" name="TextBox 4">
            <a:extLst>
              <a:ext uri="{FF2B5EF4-FFF2-40B4-BE49-F238E27FC236}">
                <a16:creationId xmlns:a16="http://schemas.microsoft.com/office/drawing/2014/main" id="{8EA784C4-351F-C64C-F4E1-F58E86E0A654}"/>
              </a:ext>
            </a:extLst>
          </p:cNvPr>
          <p:cNvSpPr txBox="1"/>
          <p:nvPr/>
        </p:nvSpPr>
        <p:spPr>
          <a:xfrm>
            <a:off x="7973459" y="4850817"/>
            <a:ext cx="938077" cy="307777"/>
          </a:xfrm>
          <a:prstGeom prst="rect">
            <a:avLst/>
          </a:prstGeom>
          <a:noFill/>
        </p:spPr>
        <p:txBody>
          <a:bodyPr wrap="none" rtlCol="0">
            <a:spAutoFit/>
          </a:bodyPr>
          <a:lstStyle/>
          <a:p>
            <a:r>
              <a:rPr lang="en-GB" dirty="0">
                <a:solidFill>
                  <a:srgbClr val="178619"/>
                </a:solidFill>
              </a:rPr>
              <a:t>-3.5 ± 1.0</a:t>
            </a:r>
            <a:endParaRPr lang="en-DE" dirty="0">
              <a:solidFill>
                <a:srgbClr val="178619"/>
              </a:solidFill>
            </a:endParaRPr>
          </a:p>
        </p:txBody>
      </p:sp>
      <p:sp>
        <p:nvSpPr>
          <p:cNvPr id="6" name="TextBox 5">
            <a:extLst>
              <a:ext uri="{FF2B5EF4-FFF2-40B4-BE49-F238E27FC236}">
                <a16:creationId xmlns:a16="http://schemas.microsoft.com/office/drawing/2014/main" id="{679A62D6-FA12-13D9-A102-42136B728E72}"/>
              </a:ext>
            </a:extLst>
          </p:cNvPr>
          <p:cNvSpPr txBox="1"/>
          <p:nvPr/>
        </p:nvSpPr>
        <p:spPr>
          <a:xfrm>
            <a:off x="7973459" y="4296416"/>
            <a:ext cx="878767" cy="307777"/>
          </a:xfrm>
          <a:prstGeom prst="rect">
            <a:avLst/>
          </a:prstGeom>
          <a:noFill/>
        </p:spPr>
        <p:txBody>
          <a:bodyPr wrap="none" rtlCol="0">
            <a:spAutoFit/>
          </a:bodyPr>
          <a:lstStyle/>
          <a:p>
            <a:r>
              <a:rPr lang="en-GB" dirty="0">
                <a:solidFill>
                  <a:srgbClr val="FFD702"/>
                </a:solidFill>
              </a:rPr>
              <a:t>0.6 ± 0.5</a:t>
            </a:r>
            <a:endParaRPr lang="en-DE" dirty="0">
              <a:solidFill>
                <a:srgbClr val="FFD702"/>
              </a:solidFill>
            </a:endParaRPr>
          </a:p>
        </p:txBody>
      </p:sp>
      <p:sp>
        <p:nvSpPr>
          <p:cNvPr id="7" name="TextBox 6">
            <a:extLst>
              <a:ext uri="{FF2B5EF4-FFF2-40B4-BE49-F238E27FC236}">
                <a16:creationId xmlns:a16="http://schemas.microsoft.com/office/drawing/2014/main" id="{0BEC5C77-6A46-9967-0DCC-6CF9B7B24764}"/>
              </a:ext>
            </a:extLst>
          </p:cNvPr>
          <p:cNvSpPr txBox="1"/>
          <p:nvPr/>
        </p:nvSpPr>
        <p:spPr>
          <a:xfrm>
            <a:off x="7973459" y="4066283"/>
            <a:ext cx="878767" cy="307777"/>
          </a:xfrm>
          <a:prstGeom prst="rect">
            <a:avLst/>
          </a:prstGeom>
          <a:noFill/>
        </p:spPr>
        <p:txBody>
          <a:bodyPr wrap="none" rtlCol="0">
            <a:spAutoFit/>
          </a:bodyPr>
          <a:lstStyle/>
          <a:p>
            <a:r>
              <a:rPr lang="en-GB" dirty="0">
                <a:solidFill>
                  <a:srgbClr val="FF6146"/>
                </a:solidFill>
              </a:rPr>
              <a:t>0.8 ± 0.3</a:t>
            </a:r>
            <a:endParaRPr lang="en-DE" dirty="0">
              <a:solidFill>
                <a:srgbClr val="FF6146"/>
              </a:solidFill>
            </a:endParaRPr>
          </a:p>
        </p:txBody>
      </p:sp>
      <p:grpSp>
        <p:nvGrpSpPr>
          <p:cNvPr id="8" name="Group 7">
            <a:extLst>
              <a:ext uri="{FF2B5EF4-FFF2-40B4-BE49-F238E27FC236}">
                <a16:creationId xmlns:a16="http://schemas.microsoft.com/office/drawing/2014/main" id="{726162C8-0832-DCF6-8E2F-CADA943F26C8}"/>
              </a:ext>
            </a:extLst>
          </p:cNvPr>
          <p:cNvGrpSpPr/>
          <p:nvPr/>
        </p:nvGrpSpPr>
        <p:grpSpPr>
          <a:xfrm>
            <a:off x="2479391" y="2192677"/>
            <a:ext cx="5479865" cy="3648497"/>
            <a:chOff x="2630466" y="2048073"/>
            <a:chExt cx="5479865" cy="3648497"/>
          </a:xfrm>
        </p:grpSpPr>
        <p:pic>
          <p:nvPicPr>
            <p:cNvPr id="11" name="Picture 10">
              <a:extLst>
                <a:ext uri="{FF2B5EF4-FFF2-40B4-BE49-F238E27FC236}">
                  <a16:creationId xmlns:a16="http://schemas.microsoft.com/office/drawing/2014/main" id="{21CFEB0D-EF10-6361-2291-42DBC8F09555}"/>
                </a:ext>
              </a:extLst>
            </p:cNvPr>
            <p:cNvPicPr>
              <a:picLocks noChangeAspect="1"/>
            </p:cNvPicPr>
            <p:nvPr/>
          </p:nvPicPr>
          <p:blipFill rotWithShape="1">
            <a:blip r:embed="rId5"/>
            <a:srcRect t="8163" r="29496"/>
            <a:stretch/>
          </p:blipFill>
          <p:spPr>
            <a:xfrm>
              <a:off x="2630466" y="2355850"/>
              <a:ext cx="5479865" cy="3176724"/>
            </a:xfrm>
            <a:prstGeom prst="rect">
              <a:avLst/>
            </a:prstGeom>
          </p:spPr>
        </p:pic>
        <p:sp>
          <p:nvSpPr>
            <p:cNvPr id="12" name="TextBox 11">
              <a:extLst>
                <a:ext uri="{FF2B5EF4-FFF2-40B4-BE49-F238E27FC236}">
                  <a16:creationId xmlns:a16="http://schemas.microsoft.com/office/drawing/2014/main" id="{35C077F2-D44F-A848-5EB4-FDB8E3A4CC32}"/>
                </a:ext>
              </a:extLst>
            </p:cNvPr>
            <p:cNvSpPr txBox="1"/>
            <p:nvPr/>
          </p:nvSpPr>
          <p:spPr>
            <a:xfrm>
              <a:off x="3231000" y="2048073"/>
              <a:ext cx="3616696" cy="307777"/>
            </a:xfrm>
            <a:prstGeom prst="rect">
              <a:avLst/>
            </a:prstGeom>
            <a:solidFill>
              <a:schemeClr val="lt1"/>
            </a:solidFill>
          </p:spPr>
          <p:txBody>
            <a:bodyPr wrap="none" rtlCol="0">
              <a:spAutoFit/>
            </a:bodyPr>
            <a:lstStyle/>
            <a:p>
              <a:r>
                <a:rPr lang="en-DE" dirty="0">
                  <a:solidFill>
                    <a:srgbClr val="7E7E7E"/>
                  </a:solidFill>
                </a:rPr>
                <a:t>Components of land-use change emissions</a:t>
              </a:r>
            </a:p>
          </p:txBody>
        </p:sp>
        <p:pic>
          <p:nvPicPr>
            <p:cNvPr id="13" name="Picture 12">
              <a:extLst>
                <a:ext uri="{FF2B5EF4-FFF2-40B4-BE49-F238E27FC236}">
                  <a16:creationId xmlns:a16="http://schemas.microsoft.com/office/drawing/2014/main" id="{ACC4D210-0275-C22F-B58E-47B7D2A8E7E8}"/>
                </a:ext>
              </a:extLst>
            </p:cNvPr>
            <p:cNvPicPr>
              <a:picLocks noChangeAspect="1"/>
            </p:cNvPicPr>
            <p:nvPr/>
          </p:nvPicPr>
          <p:blipFill>
            <a:blip r:embed="rId6"/>
            <a:stretch>
              <a:fillRect/>
            </a:stretch>
          </p:blipFill>
          <p:spPr>
            <a:xfrm>
              <a:off x="3231000" y="5506070"/>
              <a:ext cx="1485900" cy="190500"/>
            </a:xfrm>
            <a:prstGeom prst="rect">
              <a:avLst/>
            </a:prstGeom>
          </p:spPr>
        </p:pic>
      </p:grpSp>
      <p:pic>
        <p:nvPicPr>
          <p:cNvPr id="15" name="Picture 14">
            <a:extLst>
              <a:ext uri="{FF2B5EF4-FFF2-40B4-BE49-F238E27FC236}">
                <a16:creationId xmlns:a16="http://schemas.microsoft.com/office/drawing/2014/main" id="{9BBDFFBD-B06F-0551-8807-74C6C9E45D03}"/>
              </a:ext>
            </a:extLst>
          </p:cNvPr>
          <p:cNvPicPr>
            <a:picLocks noChangeAspect="1"/>
          </p:cNvPicPr>
          <p:nvPr/>
        </p:nvPicPr>
        <p:blipFill rotWithShape="1">
          <a:blip r:embed="rId5"/>
          <a:srcRect l="70289" t="32171" r="763" b="33328"/>
          <a:stretch/>
        </p:blipFill>
        <p:spPr>
          <a:xfrm>
            <a:off x="9084696" y="3646320"/>
            <a:ext cx="2249887" cy="1193445"/>
          </a:xfrm>
          <a:prstGeom prst="rect">
            <a:avLst/>
          </a:prstGeom>
        </p:spPr>
      </p:pic>
    </p:spTree>
    <p:extLst>
      <p:ext uri="{BB962C8B-B14F-4D97-AF65-F5344CB8AC3E}">
        <p14:creationId xmlns:p14="http://schemas.microsoft.com/office/powerpoint/2010/main" val="2590864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dirty="0">
                <a:solidFill>
                  <a:srgbClr val="4083B7"/>
                </a:solidFill>
              </a:rPr>
              <a:t>Regional patterns of land-use change emissions</a:t>
            </a:r>
            <a:endParaRPr dirty="0">
              <a:solidFill>
                <a:srgbClr val="4083B7"/>
              </a:solidFill>
            </a:endParaRPr>
          </a:p>
        </p:txBody>
      </p:sp>
      <p:sp>
        <p:nvSpPr>
          <p:cNvPr id="415" name="Google Shape;415;p42"/>
          <p:cNvSpPr txBox="1">
            <a:spLocks noGrp="1"/>
          </p:cNvSpPr>
          <p:nvPr>
            <p:ph type="body" idx="1"/>
          </p:nvPr>
        </p:nvSpPr>
        <p:spPr>
          <a:xfrm>
            <a:off x="350520" y="917123"/>
            <a:ext cx="5214035" cy="917113"/>
          </a:xfrm>
          <a:prstGeom prst="rect">
            <a:avLst/>
          </a:prstGeom>
          <a:noFill/>
          <a:ln>
            <a:noFill/>
          </a:ln>
        </p:spPr>
        <p:txBody>
          <a:bodyPr spcFirstLastPara="1" wrap="square" lIns="91425" tIns="45700" rIns="91425" bIns="45700" anchor="ctr" anchorCtr="0">
            <a:noAutofit/>
          </a:bodyPr>
          <a:lstStyle/>
          <a:p>
            <a:pPr marL="0" indent="0">
              <a:spcBef>
                <a:spcPts val="0"/>
              </a:spcBef>
            </a:pPr>
            <a:r>
              <a:rPr lang="en-GB" dirty="0">
                <a:solidFill>
                  <a:srgbClr val="4083B7"/>
                </a:solidFill>
              </a:rPr>
              <a:t>Land-use emissions are high in the tropics, driven largely by deforestation. Net sinks occur in regions of re/afforestation such as parts of Europe and China.</a:t>
            </a: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dirty="0">
                <a:solidFill>
                  <a:srgbClr val="4083B7"/>
                </a:solidFill>
              </a:rPr>
              <a:t>Source: </a:t>
            </a:r>
            <a:r>
              <a:rPr lang="en-GB" u="sng" dirty="0">
                <a:solidFill>
                  <a:schemeClr val="hlink"/>
                </a:solidFill>
                <a:hlinkClick r:id="rId3"/>
              </a:rPr>
              <a:t>Friedlingstein et al 2022</a:t>
            </a:r>
            <a:r>
              <a:rPr lang="en-GB" dirty="0">
                <a:solidFill>
                  <a:srgbClr val="4083B7"/>
                </a:solidFill>
              </a:rPr>
              <a:t>;</a:t>
            </a:r>
            <a:r>
              <a:rPr lang="en-GB" dirty="0">
                <a:solidFill>
                  <a:srgbClr val="000000"/>
                </a:solidFill>
              </a:rPr>
              <a:t> </a:t>
            </a:r>
            <a:r>
              <a:rPr lang="en-GB" u="sng" dirty="0">
                <a:solidFill>
                  <a:schemeClr val="hlink"/>
                </a:solidFill>
                <a:hlinkClick r:id="rId4"/>
              </a:rPr>
              <a:t>Global Carbon Project 2022</a:t>
            </a:r>
            <a:endParaRPr dirty="0"/>
          </a:p>
        </p:txBody>
      </p:sp>
      <p:sp>
        <p:nvSpPr>
          <p:cNvPr id="4" name="Google Shape;416;p42">
            <a:extLst>
              <a:ext uri="{FF2B5EF4-FFF2-40B4-BE49-F238E27FC236}">
                <a16:creationId xmlns:a16="http://schemas.microsoft.com/office/drawing/2014/main" id="{BEB7724B-4DE0-1E8C-2AFC-D210AD02F836}"/>
              </a:ext>
            </a:extLst>
          </p:cNvPr>
          <p:cNvSpPr txBox="1">
            <a:spLocks/>
          </p:cNvSpPr>
          <p:nvPr/>
        </p:nvSpPr>
        <p:spPr>
          <a:xfrm>
            <a:off x="350519" y="6118308"/>
            <a:ext cx="5214036" cy="43106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ctr" rtl="0">
              <a:lnSpc>
                <a:spcPct val="100000"/>
              </a:lnSpc>
              <a:spcBef>
                <a:spcPts val="280"/>
              </a:spcBef>
              <a:spcAft>
                <a:spcPts val="0"/>
              </a:spcAft>
              <a:buClr>
                <a:srgbClr val="4C9BDB"/>
              </a:buClr>
              <a:buSzPts val="1400"/>
              <a:buFont typeface="Arial"/>
              <a:buNone/>
              <a:defRPr sz="14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rgbClr val="4083B7"/>
                </a:solidFill>
              </a:rPr>
              <a:t>Estimates from the spatially explicit bookkeeping model BLUE (excluding emissions from organic soils)</a:t>
            </a:r>
            <a:endParaRPr lang="en-GB" dirty="0"/>
          </a:p>
        </p:txBody>
      </p:sp>
      <p:sp>
        <p:nvSpPr>
          <p:cNvPr id="5" name="Google Shape;416;p42">
            <a:extLst>
              <a:ext uri="{FF2B5EF4-FFF2-40B4-BE49-F238E27FC236}">
                <a16:creationId xmlns:a16="http://schemas.microsoft.com/office/drawing/2014/main" id="{BDBC278B-188D-A020-E460-BDFE3531753C}"/>
              </a:ext>
            </a:extLst>
          </p:cNvPr>
          <p:cNvSpPr txBox="1">
            <a:spLocks/>
          </p:cNvSpPr>
          <p:nvPr/>
        </p:nvSpPr>
        <p:spPr>
          <a:xfrm>
            <a:off x="6416332" y="6118307"/>
            <a:ext cx="5214036" cy="43106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ctr" rtl="0">
              <a:lnSpc>
                <a:spcPct val="100000"/>
              </a:lnSpc>
              <a:spcBef>
                <a:spcPts val="280"/>
              </a:spcBef>
              <a:spcAft>
                <a:spcPts val="0"/>
              </a:spcAft>
              <a:buClr>
                <a:srgbClr val="4C9BDB"/>
              </a:buClr>
              <a:buSzPts val="1400"/>
              <a:buFont typeface="Arial"/>
              <a:buNone/>
              <a:defRPr sz="14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rgbClr val="4083B7"/>
                </a:solidFill>
              </a:rPr>
              <a:t>The peak in Indonesia in 1997 was the Indonesian peat fires.</a:t>
            </a:r>
            <a:br>
              <a:rPr lang="en-GB" dirty="0">
                <a:solidFill>
                  <a:srgbClr val="4083B7"/>
                </a:solidFill>
              </a:rPr>
            </a:br>
            <a:r>
              <a:rPr lang="en-GB" dirty="0">
                <a:solidFill>
                  <a:srgbClr val="4083B7"/>
                </a:solidFill>
              </a:rPr>
              <a:t>Estimates from three bookkeeping models</a:t>
            </a:r>
            <a:endParaRPr lang="en-GB" dirty="0"/>
          </a:p>
        </p:txBody>
      </p:sp>
      <p:sp>
        <p:nvSpPr>
          <p:cNvPr id="6" name="Google Shape;415;p42">
            <a:extLst>
              <a:ext uri="{FF2B5EF4-FFF2-40B4-BE49-F238E27FC236}">
                <a16:creationId xmlns:a16="http://schemas.microsoft.com/office/drawing/2014/main" id="{AACD7CD2-FA01-8CE2-994F-9BF5FFD123C7}"/>
              </a:ext>
            </a:extLst>
          </p:cNvPr>
          <p:cNvSpPr txBox="1">
            <a:spLocks/>
          </p:cNvSpPr>
          <p:nvPr/>
        </p:nvSpPr>
        <p:spPr>
          <a:xfrm>
            <a:off x="6057900" y="704369"/>
            <a:ext cx="5930901" cy="13426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0"/>
              </a:spcAft>
              <a:buClr>
                <a:srgbClr val="4C9BDB"/>
              </a:buClr>
              <a:buSzPts val="1800"/>
              <a:buFont typeface="Arial"/>
              <a:buNone/>
              <a:defRPr sz="18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rgbClr val="4083B7"/>
                </a:solidFill>
              </a:rPr>
              <a:t>The top three emitters over 2012-2021 – Indonesia, Brazil and the Democratic Republic of the Congo – contribute 58% of the global net land-use emissions.</a:t>
            </a:r>
          </a:p>
        </p:txBody>
      </p:sp>
      <p:grpSp>
        <p:nvGrpSpPr>
          <p:cNvPr id="12" name="Group 11">
            <a:extLst>
              <a:ext uri="{FF2B5EF4-FFF2-40B4-BE49-F238E27FC236}">
                <a16:creationId xmlns:a16="http://schemas.microsoft.com/office/drawing/2014/main" id="{12A50575-2AFD-B376-A0C2-21861094B3B2}"/>
              </a:ext>
            </a:extLst>
          </p:cNvPr>
          <p:cNvGrpSpPr/>
          <p:nvPr/>
        </p:nvGrpSpPr>
        <p:grpSpPr>
          <a:xfrm>
            <a:off x="429613" y="2316774"/>
            <a:ext cx="5037764" cy="3315674"/>
            <a:chOff x="429613" y="2196854"/>
            <a:chExt cx="5037764" cy="3315674"/>
          </a:xfrm>
        </p:grpSpPr>
        <p:pic>
          <p:nvPicPr>
            <p:cNvPr id="2" name="Picture 1">
              <a:extLst>
                <a:ext uri="{FF2B5EF4-FFF2-40B4-BE49-F238E27FC236}">
                  <a16:creationId xmlns:a16="http://schemas.microsoft.com/office/drawing/2014/main" id="{FE59AD61-01B7-E088-E227-FF5503E272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613" y="2272528"/>
              <a:ext cx="5037764" cy="3240000"/>
            </a:xfrm>
            <a:prstGeom prst="rect">
              <a:avLst/>
            </a:prstGeom>
          </p:spPr>
        </p:pic>
        <p:sp>
          <p:nvSpPr>
            <p:cNvPr id="8" name="TextBox 7">
              <a:extLst>
                <a:ext uri="{FF2B5EF4-FFF2-40B4-BE49-F238E27FC236}">
                  <a16:creationId xmlns:a16="http://schemas.microsoft.com/office/drawing/2014/main" id="{EEA83094-B868-6B00-8313-F60A63B490B5}"/>
                </a:ext>
              </a:extLst>
            </p:cNvPr>
            <p:cNvSpPr txBox="1"/>
            <p:nvPr/>
          </p:nvSpPr>
          <p:spPr>
            <a:xfrm>
              <a:off x="819613" y="2196854"/>
              <a:ext cx="4102405" cy="307777"/>
            </a:xfrm>
            <a:prstGeom prst="rect">
              <a:avLst/>
            </a:prstGeom>
            <a:solidFill>
              <a:schemeClr val="lt1"/>
            </a:solidFill>
          </p:spPr>
          <p:txBody>
            <a:bodyPr wrap="none" rtlCol="0">
              <a:spAutoFit/>
            </a:bodyPr>
            <a:lstStyle/>
            <a:p>
              <a:r>
                <a:rPr lang="en-DE" dirty="0">
                  <a:solidFill>
                    <a:srgbClr val="7E7E7E"/>
                  </a:solidFill>
                </a:rPr>
                <a:t>Land-use emissions, decadal average 2012-2021</a:t>
              </a:r>
            </a:p>
          </p:txBody>
        </p:sp>
      </p:grpSp>
      <p:grpSp>
        <p:nvGrpSpPr>
          <p:cNvPr id="11" name="Group 10">
            <a:extLst>
              <a:ext uri="{FF2B5EF4-FFF2-40B4-BE49-F238E27FC236}">
                <a16:creationId xmlns:a16="http://schemas.microsoft.com/office/drawing/2014/main" id="{0FC14C77-3AA4-978B-AF0C-795C090B9D09}"/>
              </a:ext>
            </a:extLst>
          </p:cNvPr>
          <p:cNvGrpSpPr>
            <a:grpSpLocks noChangeAspect="1"/>
          </p:cNvGrpSpPr>
          <p:nvPr/>
        </p:nvGrpSpPr>
        <p:grpSpPr>
          <a:xfrm>
            <a:off x="6188987" y="1939166"/>
            <a:ext cx="5964704" cy="3960000"/>
            <a:chOff x="6001605" y="1992035"/>
            <a:chExt cx="6131289" cy="4070596"/>
          </a:xfrm>
        </p:grpSpPr>
        <p:pic>
          <p:nvPicPr>
            <p:cNvPr id="9" name="Google Shape;401;p40">
              <a:extLst>
                <a:ext uri="{FF2B5EF4-FFF2-40B4-BE49-F238E27FC236}">
                  <a16:creationId xmlns:a16="http://schemas.microsoft.com/office/drawing/2014/main" id="{5BF354E8-B011-0054-D14E-AEAF5D8A3492}"/>
                </a:ext>
              </a:extLst>
            </p:cNvPr>
            <p:cNvPicPr preferRelativeResize="0">
              <a:picLocks noChangeAspect="1"/>
            </p:cNvPicPr>
            <p:nvPr/>
          </p:nvPicPr>
          <p:blipFill rotWithShape="1">
            <a:blip r:embed="rId6"/>
            <a:srcRect l="2660" r="24043"/>
            <a:stretch/>
          </p:blipFill>
          <p:spPr>
            <a:xfrm>
              <a:off x="6001605" y="1992035"/>
              <a:ext cx="5246502" cy="4070596"/>
            </a:xfrm>
            <a:prstGeom prst="rect">
              <a:avLst/>
            </a:prstGeom>
            <a:noFill/>
            <a:ln>
              <a:noFill/>
            </a:ln>
          </p:spPr>
        </p:pic>
        <p:pic>
          <p:nvPicPr>
            <p:cNvPr id="10" name="Google Shape;401;p40">
              <a:extLst>
                <a:ext uri="{FF2B5EF4-FFF2-40B4-BE49-F238E27FC236}">
                  <a16:creationId xmlns:a16="http://schemas.microsoft.com/office/drawing/2014/main" id="{9720D62B-C48C-EBC5-1AA9-868E622D262F}"/>
                </a:ext>
              </a:extLst>
            </p:cNvPr>
            <p:cNvPicPr preferRelativeResize="0">
              <a:picLocks noChangeAspect="1"/>
            </p:cNvPicPr>
            <p:nvPr/>
          </p:nvPicPr>
          <p:blipFill rotWithShape="1">
            <a:blip r:embed="rId6"/>
            <a:srcRect l="76336" t="61209" r="11529" b="18841"/>
            <a:stretch/>
          </p:blipFill>
          <p:spPr>
            <a:xfrm>
              <a:off x="11218085" y="4567511"/>
              <a:ext cx="914809" cy="855389"/>
            </a:xfrm>
            <a:prstGeom prst="rect">
              <a:avLst/>
            </a:prstGeom>
            <a:noFill/>
            <a:ln>
              <a:noFill/>
            </a:ln>
          </p:spPr>
        </p:pic>
      </p:grpSp>
    </p:spTree>
    <p:extLst>
      <p:ext uri="{BB962C8B-B14F-4D97-AF65-F5344CB8AC3E}">
        <p14:creationId xmlns:p14="http://schemas.microsoft.com/office/powerpoint/2010/main" val="821442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DE" dirty="0">
                <a:solidFill>
                  <a:srgbClr val="4083B7"/>
                </a:solidFill>
              </a:rPr>
              <a:t>Linking global models to country reports</a:t>
            </a:r>
            <a:endParaRPr lang="en-GB" noProof="1">
              <a:solidFill>
                <a:srgbClr val="4083B7"/>
              </a:solidFill>
            </a:endParaRPr>
          </a:p>
        </p:txBody>
      </p:sp>
      <p:sp>
        <p:nvSpPr>
          <p:cNvPr id="312" name="Google Shape;312;p30"/>
          <p:cNvSpPr txBox="1">
            <a:spLocks noGrp="1"/>
          </p:cNvSpPr>
          <p:nvPr>
            <p:ph type="body" idx="1"/>
          </p:nvPr>
        </p:nvSpPr>
        <p:spPr>
          <a:xfrm>
            <a:off x="231861" y="823853"/>
            <a:ext cx="11744239" cy="684212"/>
          </a:xfrm>
          <a:prstGeom prst="rect">
            <a:avLst/>
          </a:prstGeom>
          <a:noFill/>
          <a:ln>
            <a:noFill/>
          </a:ln>
        </p:spPr>
        <p:txBody>
          <a:bodyPr spcFirstLastPara="1" wrap="square" lIns="91425" tIns="45700" rIns="91425" bIns="45700" anchor="ctr" anchorCtr="0">
            <a:noAutofit/>
          </a:bodyPr>
          <a:lstStyle/>
          <a:p>
            <a:r>
              <a:rPr lang="en-GB" dirty="0">
                <a:solidFill>
                  <a:srgbClr val="4083B7"/>
                </a:solidFill>
                <a:effectLst/>
                <a:latin typeface="Calibri" panose="020F0502020204030204" pitchFamily="34" charset="0"/>
                <a:cs typeface="Calibri" panose="020F0502020204030204" pitchFamily="34" charset="0"/>
              </a:rPr>
              <a:t>Mapping of global carbon cycle model land flux definitions to the definition of the LULUCF net flux used in national Greenhouse Gas Inventories (NGHGI) reported to UNFCCC</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u="sng" noProof="1">
              <a:solidFill>
                <a:schemeClr val="hlink"/>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Figure from </a:t>
            </a:r>
            <a:r>
              <a:rPr lang="en-GB" u="sng" noProof="1">
                <a:solidFill>
                  <a:schemeClr val="hlink"/>
                </a:solidFill>
              </a:rPr>
              <a:t>Grassi et al., ESSDD 2022</a:t>
            </a:r>
            <a:endParaRPr lang="en-GB" noProof="1"/>
          </a:p>
        </p:txBody>
      </p:sp>
      <p:pic>
        <p:nvPicPr>
          <p:cNvPr id="5" name="Picture 4">
            <a:extLst>
              <a:ext uri="{FF2B5EF4-FFF2-40B4-BE49-F238E27FC236}">
                <a16:creationId xmlns:a16="http://schemas.microsoft.com/office/drawing/2014/main" id="{BB2681D5-5934-0158-2952-2250CAAE2104}"/>
              </a:ext>
            </a:extLst>
          </p:cNvPr>
          <p:cNvPicPr>
            <a:picLocks noChangeAspect="1"/>
          </p:cNvPicPr>
          <p:nvPr/>
        </p:nvPicPr>
        <p:blipFill>
          <a:blip r:embed="rId5"/>
          <a:stretch>
            <a:fillRect/>
          </a:stretch>
        </p:blipFill>
        <p:spPr>
          <a:xfrm>
            <a:off x="2324100" y="2839688"/>
            <a:ext cx="7772400" cy="3124763"/>
          </a:xfrm>
          <a:prstGeom prst="rect">
            <a:avLst/>
          </a:prstGeom>
        </p:spPr>
      </p:pic>
      <p:sp>
        <p:nvSpPr>
          <p:cNvPr id="6" name="TextBox 5">
            <a:extLst>
              <a:ext uri="{FF2B5EF4-FFF2-40B4-BE49-F238E27FC236}">
                <a16:creationId xmlns:a16="http://schemas.microsoft.com/office/drawing/2014/main" id="{EE00122C-B125-248F-4458-B4E354274676}"/>
              </a:ext>
            </a:extLst>
          </p:cNvPr>
          <p:cNvSpPr txBox="1"/>
          <p:nvPr/>
        </p:nvSpPr>
        <p:spPr>
          <a:xfrm>
            <a:off x="534219" y="1726342"/>
            <a:ext cx="11136595" cy="954107"/>
          </a:xfrm>
          <a:prstGeom prst="rect">
            <a:avLst/>
          </a:prstGeom>
          <a:noFill/>
        </p:spPr>
        <p:txBody>
          <a:bodyPr wrap="square" rtlCol="0">
            <a:spAutoFit/>
          </a:bodyPr>
          <a:lstStyle/>
          <a:p>
            <a:r>
              <a:rPr lang="en-DE" dirty="0">
                <a:solidFill>
                  <a:srgbClr val="4083B7"/>
                </a:solidFill>
                <a:latin typeface="Calibri" panose="020F0502020204030204" pitchFamily="34" charset="0"/>
                <a:cs typeface="Calibri" panose="020F0502020204030204" pitchFamily="34" charset="0"/>
              </a:rPr>
              <a:t>When </a:t>
            </a:r>
            <a:r>
              <a:rPr lang="en-DE" dirty="0">
                <a:solidFill>
                  <a:srgbClr val="00B050"/>
                </a:solidFill>
                <a:latin typeface="Calibri" panose="020F0502020204030204" pitchFamily="34" charset="0"/>
                <a:cs typeface="Calibri" panose="020F0502020204030204" pitchFamily="34" charset="0"/>
              </a:rPr>
              <a:t>natural fluxes on managed forests (-6.6</a:t>
            </a:r>
            <a:r>
              <a:rPr lang="en-GB" dirty="0">
                <a:solidFill>
                  <a:srgbClr val="00B050"/>
                </a:solidFill>
                <a:latin typeface="Calibri" panose="020F0502020204030204" pitchFamily="34" charset="0"/>
                <a:cs typeface="Calibri" panose="020F0502020204030204" pitchFamily="34" charset="0"/>
              </a:rPr>
              <a:t> GtCO</a:t>
            </a:r>
            <a:r>
              <a:rPr lang="en-GB" baseline="-25000" dirty="0">
                <a:solidFill>
                  <a:srgbClr val="00B050"/>
                </a:solidFill>
                <a:latin typeface="Calibri" panose="020F0502020204030204" pitchFamily="34" charset="0"/>
                <a:cs typeface="Calibri" panose="020F0502020204030204" pitchFamily="34" charset="0"/>
              </a:rPr>
              <a:t>2</a:t>
            </a:r>
            <a:r>
              <a:rPr lang="en-GB" dirty="0">
                <a:solidFill>
                  <a:srgbClr val="00B050"/>
                </a:solidFill>
                <a:latin typeface="Calibri" panose="020F0502020204030204" pitchFamily="34" charset="0"/>
                <a:cs typeface="Calibri" panose="020F0502020204030204" pitchFamily="34" charset="0"/>
              </a:rPr>
              <a:t> per year </a:t>
            </a:r>
            <a:r>
              <a:rPr lang="en-DE" dirty="0">
                <a:solidFill>
                  <a:srgbClr val="00B050"/>
                </a:solidFill>
                <a:latin typeface="Calibri" panose="020F0502020204030204" pitchFamily="34" charset="0"/>
                <a:cs typeface="Calibri" panose="020F0502020204030204" pitchFamily="34" charset="0"/>
              </a:rPr>
              <a:t>for 2012-2021) </a:t>
            </a:r>
            <a:r>
              <a:rPr lang="en-DE" dirty="0">
                <a:solidFill>
                  <a:srgbClr val="4083B7"/>
                </a:solidFill>
                <a:latin typeface="Calibri" panose="020F0502020204030204" pitchFamily="34" charset="0"/>
                <a:cs typeface="Calibri" panose="020F0502020204030204" pitchFamily="34" charset="0"/>
              </a:rPr>
              <a:t>are added to </a:t>
            </a:r>
            <a:r>
              <a:rPr lang="en-DE" dirty="0">
                <a:solidFill>
                  <a:srgbClr val="FF0000"/>
                </a:solidFill>
                <a:latin typeface="Calibri" panose="020F0502020204030204" pitchFamily="34" charset="0"/>
                <a:cs typeface="Calibri" panose="020F0502020204030204" pitchFamily="34" charset="0"/>
              </a:rPr>
              <a:t>land-use emissions (4.5</a:t>
            </a:r>
            <a:r>
              <a:rPr lang="en-GB" dirty="0">
                <a:solidFill>
                  <a:srgbClr val="FF0000"/>
                </a:solidFill>
                <a:latin typeface="Calibri" panose="020F0502020204030204" pitchFamily="34" charset="0"/>
                <a:cs typeface="Calibri" panose="020F0502020204030204" pitchFamily="34" charset="0"/>
              </a:rPr>
              <a:t> GtCO</a:t>
            </a:r>
            <a:r>
              <a:rPr lang="en-GB" baseline="-25000" dirty="0">
                <a:solidFill>
                  <a:srgbClr val="FF0000"/>
                </a:solidFill>
                <a:latin typeface="Calibri" panose="020F0502020204030204" pitchFamily="34" charset="0"/>
                <a:cs typeface="Calibri" panose="020F0502020204030204" pitchFamily="34" charset="0"/>
              </a:rPr>
              <a:t>2</a:t>
            </a:r>
            <a:r>
              <a:rPr lang="en-GB" dirty="0">
                <a:solidFill>
                  <a:srgbClr val="FF0000"/>
                </a:solidFill>
                <a:latin typeface="Calibri" panose="020F0502020204030204" pitchFamily="34" charset="0"/>
                <a:cs typeface="Calibri" panose="020F0502020204030204" pitchFamily="34" charset="0"/>
              </a:rPr>
              <a:t> per year</a:t>
            </a:r>
            <a:r>
              <a:rPr lang="en-DE" dirty="0">
                <a:solidFill>
                  <a:srgbClr val="FF0000"/>
                </a:solidFill>
                <a:latin typeface="Calibri" panose="020F0502020204030204" pitchFamily="34" charset="0"/>
                <a:cs typeface="Calibri" panose="020F0502020204030204" pitchFamily="34" charset="0"/>
              </a:rPr>
              <a:t>)</a:t>
            </a:r>
            <a:r>
              <a:rPr lang="en-DE" dirty="0">
                <a:solidFill>
                  <a:srgbClr val="4083B7"/>
                </a:solidFill>
                <a:latin typeface="Calibri" panose="020F0502020204030204" pitchFamily="34" charset="0"/>
                <a:cs typeface="Calibri" panose="020F0502020204030204" pitchFamily="34" charset="0"/>
              </a:rPr>
              <a:t>, the GCB2022 estimates (-2.1</a:t>
            </a:r>
            <a:r>
              <a:rPr lang="en-GB" dirty="0">
                <a:solidFill>
                  <a:srgbClr val="4083B7"/>
                </a:solidFill>
                <a:latin typeface="Calibri" panose="020F0502020204030204" pitchFamily="34" charset="0"/>
                <a:cs typeface="Calibri" panose="020F0502020204030204" pitchFamily="34" charset="0"/>
              </a:rPr>
              <a:t> GtCO</a:t>
            </a:r>
            <a:r>
              <a:rPr lang="en-GB" baseline="-25000" dirty="0">
                <a:solidFill>
                  <a:srgbClr val="4083B7"/>
                </a:solidFill>
                <a:latin typeface="Calibri" panose="020F0502020204030204" pitchFamily="34" charset="0"/>
                <a:cs typeface="Calibri" panose="020F0502020204030204" pitchFamily="34" charset="0"/>
              </a:rPr>
              <a:t>2</a:t>
            </a:r>
            <a:r>
              <a:rPr lang="en-GB" dirty="0">
                <a:solidFill>
                  <a:srgbClr val="4083B7"/>
                </a:solidFill>
                <a:latin typeface="Calibri" panose="020F0502020204030204" pitchFamily="34" charset="0"/>
                <a:cs typeface="Calibri" panose="020F0502020204030204" pitchFamily="34" charset="0"/>
              </a:rPr>
              <a:t> per year</a:t>
            </a:r>
            <a:r>
              <a:rPr lang="en-DE" dirty="0">
                <a:solidFill>
                  <a:srgbClr val="4083B7"/>
                </a:solidFill>
                <a:latin typeface="Calibri" panose="020F0502020204030204" pitchFamily="34" charset="0"/>
                <a:cs typeface="Calibri" panose="020F0502020204030204" pitchFamily="34" charset="0"/>
              </a:rPr>
              <a:t>) are very similar to the </a:t>
            </a:r>
            <a:r>
              <a:rPr lang="en-DE" dirty="0">
                <a:solidFill>
                  <a:schemeClr val="bg1">
                    <a:lumMod val="50000"/>
                  </a:schemeClr>
                </a:solidFill>
                <a:latin typeface="Calibri" panose="020F0502020204030204" pitchFamily="34" charset="0"/>
                <a:cs typeface="Calibri" panose="020F0502020204030204" pitchFamily="34" charset="0"/>
              </a:rPr>
              <a:t>country-reported data (-2.0</a:t>
            </a:r>
            <a:r>
              <a:rPr lang="en-GB" dirty="0">
                <a:solidFill>
                  <a:schemeClr val="bg1">
                    <a:lumMod val="50000"/>
                  </a:schemeClr>
                </a:solidFill>
                <a:latin typeface="Calibri" panose="020F0502020204030204" pitchFamily="34" charset="0"/>
                <a:cs typeface="Calibri" panose="020F0502020204030204" pitchFamily="34" charset="0"/>
              </a:rPr>
              <a:t> GtCO</a:t>
            </a:r>
            <a:r>
              <a:rPr lang="en-GB" baseline="-25000" dirty="0">
                <a:solidFill>
                  <a:schemeClr val="bg1">
                    <a:lumMod val="50000"/>
                  </a:schemeClr>
                </a:solidFill>
                <a:latin typeface="Calibri" panose="020F0502020204030204" pitchFamily="34" charset="0"/>
                <a:cs typeface="Calibri" panose="020F0502020204030204" pitchFamily="34" charset="0"/>
              </a:rPr>
              <a:t>2</a:t>
            </a:r>
            <a:r>
              <a:rPr lang="en-GB" dirty="0">
                <a:solidFill>
                  <a:schemeClr val="bg1">
                    <a:lumMod val="50000"/>
                  </a:schemeClr>
                </a:solidFill>
                <a:latin typeface="Calibri" panose="020F0502020204030204" pitchFamily="34" charset="0"/>
                <a:cs typeface="Calibri" panose="020F0502020204030204" pitchFamily="34" charset="0"/>
              </a:rPr>
              <a:t> per year</a:t>
            </a:r>
            <a:r>
              <a:rPr lang="en-DE" dirty="0">
                <a:solidFill>
                  <a:schemeClr val="bg1">
                    <a:lumMod val="50000"/>
                  </a:schemeClr>
                </a:solidFill>
                <a:latin typeface="Calibri" panose="020F0502020204030204" pitchFamily="34" charset="0"/>
                <a:cs typeface="Calibri" panose="020F0502020204030204" pitchFamily="34" charset="0"/>
              </a:rPr>
              <a:t>)</a:t>
            </a:r>
            <a:r>
              <a:rPr lang="en-DE" dirty="0">
                <a:solidFill>
                  <a:srgbClr val="4083B7"/>
                </a:solidFill>
                <a:latin typeface="Calibri" panose="020F0502020204030204" pitchFamily="34" charset="0"/>
                <a:cs typeface="Calibri" panose="020F0502020204030204" pitchFamily="34" charset="0"/>
              </a:rPr>
              <a:t>, </a:t>
            </a:r>
            <a:r>
              <a:rPr lang="en-GB" dirty="0">
                <a:solidFill>
                  <a:srgbClr val="4083B7"/>
                </a:solidFill>
                <a:effectLst/>
                <a:latin typeface="Calibri" panose="020F0502020204030204" pitchFamily="34" charset="0"/>
                <a:cs typeface="Calibri" panose="020F0502020204030204" pitchFamily="34" charset="0"/>
              </a:rPr>
              <a:t>linking the anthropogenic carbon budget estimates of land CO</a:t>
            </a:r>
            <a:r>
              <a:rPr lang="en-GB" baseline="-25000" dirty="0">
                <a:solidFill>
                  <a:srgbClr val="4083B7"/>
                </a:solidFill>
                <a:effectLst/>
                <a:latin typeface="Calibri" panose="020F0502020204030204" pitchFamily="34" charset="0"/>
                <a:cs typeface="Calibri" panose="020F0502020204030204" pitchFamily="34" charset="0"/>
              </a:rPr>
              <a:t>2</a:t>
            </a:r>
            <a:r>
              <a:rPr lang="en-GB" dirty="0">
                <a:solidFill>
                  <a:srgbClr val="4083B7"/>
                </a:solidFill>
                <a:effectLst/>
                <a:latin typeface="Calibri" panose="020F0502020204030204" pitchFamily="34" charset="0"/>
                <a:cs typeface="Calibri" panose="020F0502020204030204" pitchFamily="34" charset="0"/>
              </a:rPr>
              <a:t> fluxes directly to the Global Stocktake as part of UNFCCC Paris Agreement.</a:t>
            </a:r>
          </a:p>
          <a:p>
            <a:endParaRPr lang="en-DE" dirty="0">
              <a:solidFill>
                <a:srgbClr val="4083B7"/>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FD6540A-A599-D5B8-825B-7C0CD8A1982E}"/>
              </a:ext>
            </a:extLst>
          </p:cNvPr>
          <p:cNvSpPr/>
          <p:nvPr/>
        </p:nvSpPr>
        <p:spPr>
          <a:xfrm>
            <a:off x="6146800" y="2669806"/>
            <a:ext cx="1587500" cy="154385"/>
          </a:xfrm>
          <a:prstGeom prst="rect">
            <a:avLst/>
          </a:prstGeom>
          <a:solidFill>
            <a:srgbClr val="01B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Rectangle 8">
            <a:extLst>
              <a:ext uri="{FF2B5EF4-FFF2-40B4-BE49-F238E27FC236}">
                <a16:creationId xmlns:a16="http://schemas.microsoft.com/office/drawing/2014/main" id="{F7ABAE63-842F-A44C-32E8-4882FE7B4C61}"/>
              </a:ext>
            </a:extLst>
          </p:cNvPr>
          <p:cNvSpPr/>
          <p:nvPr/>
        </p:nvSpPr>
        <p:spPr>
          <a:xfrm>
            <a:off x="3282950" y="2669806"/>
            <a:ext cx="2736850" cy="154385"/>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9D75119E-F248-9EDC-F676-06EDD25D1E56}"/>
              </a:ext>
            </a:extLst>
          </p:cNvPr>
          <p:cNvSpPr/>
          <p:nvPr/>
        </p:nvSpPr>
        <p:spPr>
          <a:xfrm>
            <a:off x="3282950" y="5893454"/>
            <a:ext cx="4451350" cy="1667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Tree>
    <p:extLst>
      <p:ext uri="{BB962C8B-B14F-4D97-AF65-F5344CB8AC3E}">
        <p14:creationId xmlns:p14="http://schemas.microsoft.com/office/powerpoint/2010/main" val="4288647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43"/>
          <p:cNvPicPr preferRelativeResize="0">
            <a:picLocks noGrp="1"/>
          </p:cNvPicPr>
          <p:nvPr>
            <p:ph type="pic" idx="2"/>
          </p:nvPr>
        </p:nvPicPr>
        <p:blipFill>
          <a:blip r:embed="rId3"/>
          <a:srcRect/>
          <a:stretch/>
        </p:blipFill>
        <p:spPr>
          <a:xfrm>
            <a:off x="2064007" y="1506850"/>
            <a:ext cx="8080369" cy="4546298"/>
          </a:xfrm>
          <a:prstGeom prst="rect">
            <a:avLst/>
          </a:prstGeom>
          <a:noFill/>
          <a:ln>
            <a:noFill/>
          </a:ln>
        </p:spPr>
      </p:pic>
      <p:sp>
        <p:nvSpPr>
          <p:cNvPr id="430" name="Google Shape;430;p4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global emissions</a:t>
            </a:r>
          </a:p>
        </p:txBody>
      </p:sp>
      <p:sp>
        <p:nvSpPr>
          <p:cNvPr id="431" name="Google Shape;431;p4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Total global emissions: 41.1 ± 3.3 GtCO</a:t>
            </a:r>
            <a:r>
              <a:rPr lang="en-GB" baseline="-25000" noProof="1">
                <a:solidFill>
                  <a:srgbClr val="4083B7"/>
                </a:solidFill>
              </a:rPr>
              <a:t>2</a:t>
            </a:r>
            <a:r>
              <a:rPr lang="en-GB" noProof="1">
                <a:solidFill>
                  <a:srgbClr val="4083B7"/>
                </a:solidFill>
              </a:rPr>
              <a:t> in 2021, 49% over 1990</a:t>
            </a:r>
            <a:br>
              <a:rPr lang="en-GB" noProof="1">
                <a:solidFill>
                  <a:srgbClr val="4083B7"/>
                </a:solidFill>
              </a:rPr>
            </a:br>
            <a:r>
              <a:rPr lang="en-GB" noProof="1">
                <a:solidFill>
                  <a:srgbClr val="4083B7"/>
                </a:solidFill>
              </a:rPr>
              <a:t>Percentage land-use change: 41% in 1960, 11% averaged 2012–2021</a:t>
            </a:r>
          </a:p>
        </p:txBody>
      </p:sp>
      <p:sp>
        <p:nvSpPr>
          <p:cNvPr id="432" name="Google Shape;432;p4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Land-use change estimates from three bookkeeping models, using fire-based variability from 1997</a:t>
            </a:r>
            <a:br>
              <a:rPr lang="en-GB" noProof="1">
                <a:solidFill>
                  <a:srgbClr val="4083B7"/>
                </a:solidFill>
              </a:rPr>
            </a:br>
            <a:r>
              <a:rPr lang="en-GB" noProof="1">
                <a:solidFill>
                  <a:srgbClr val="4083B7"/>
                </a:solidFill>
              </a:rPr>
              <a:t>Source: </a:t>
            </a:r>
            <a:r>
              <a:rPr lang="en-GB" u="sng" noProof="1">
                <a:solidFill>
                  <a:schemeClr val="hlink"/>
                </a:solidFill>
                <a:hlinkClick r:id="rId4"/>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2022</a:t>
            </a:r>
            <a:endParaRPr lang="en-GB" noProof="1"/>
          </a:p>
        </p:txBody>
      </p:sp>
      <p:pic>
        <p:nvPicPr>
          <p:cNvPr id="433" name="Google Shape;433;p43"/>
          <p:cNvPicPr preferRelativeResize="0"/>
          <p:nvPr/>
        </p:nvPicPr>
        <p:blipFill rotWithShape="1">
          <a:blip r:embed="rId6">
            <a:alphaModFix/>
          </a:blip>
          <a:srcRect/>
          <a:stretch/>
        </p:blipFill>
        <p:spPr>
          <a:xfrm>
            <a:off x="9812204" y="1865918"/>
            <a:ext cx="1651998" cy="1074844"/>
          </a:xfrm>
          <a:prstGeom prst="rect">
            <a:avLst/>
          </a:prstGeom>
          <a:noFill/>
          <a:ln w="19050" cap="flat" cmpd="sng">
            <a:solidFill>
              <a:srgbClr val="4C9BDB"/>
            </a:solidFill>
            <a:prstDash val="solid"/>
            <a:miter lim="800000"/>
            <a:headEnd type="none" w="sm" len="sm"/>
            <a:tailEnd type="none" w="sm" len="sm"/>
          </a:ln>
        </p:spPr>
      </p:pic>
      <p:pic>
        <p:nvPicPr>
          <p:cNvPr id="434" name="Google Shape;434;p43"/>
          <p:cNvPicPr preferRelativeResize="0"/>
          <p:nvPr/>
        </p:nvPicPr>
        <p:blipFill rotWithShape="1">
          <a:blip r:embed="rId7">
            <a:alphaModFix/>
          </a:blip>
          <a:srcRect/>
          <a:stretch/>
        </p:blipFill>
        <p:spPr>
          <a:xfrm>
            <a:off x="9808428" y="4437179"/>
            <a:ext cx="1655774" cy="1077301"/>
          </a:xfrm>
          <a:prstGeom prst="rect">
            <a:avLst/>
          </a:prstGeom>
          <a:noFill/>
          <a:ln w="19050" cap="flat" cmpd="sng">
            <a:solidFill>
              <a:srgbClr val="4C9BDB"/>
            </a:solidFill>
            <a:prstDash val="solid"/>
            <a:miter lim="800000"/>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4"/>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Closing the Global Carbon Budget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5"/>
          <p:cNvSpPr/>
          <p:nvPr/>
        </p:nvSpPr>
        <p:spPr>
          <a:xfrm>
            <a:off x="1618035" y="910519"/>
            <a:ext cx="4320000" cy="48997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45"/>
          <p:cNvSpPr/>
          <p:nvPr/>
        </p:nvSpPr>
        <p:spPr>
          <a:xfrm>
            <a:off x="6264063" y="910519"/>
            <a:ext cx="4363200" cy="48997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p45"/>
          <p:cNvSpPr txBox="1"/>
          <p:nvPr/>
        </p:nvSpPr>
        <p:spPr>
          <a:xfrm>
            <a:off x="6264062" y="2897214"/>
            <a:ext cx="1639552" cy="95410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29%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11.4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a:t>
            </a:r>
            <a:r>
              <a:rPr lang="en-GB" sz="2000" b="0" i="0" u="none" strike="noStrike" cap="none" err="1">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p:txBody>
      </p:sp>
      <p:sp>
        <p:nvSpPr>
          <p:cNvPr id="449" name="Google Shape;449;p45"/>
          <p:cNvSpPr txBox="1">
            <a:spLocks noGrp="1"/>
          </p:cNvSpPr>
          <p:nvPr>
            <p:ph type="title"/>
          </p:nvPr>
        </p:nvSpPr>
        <p:spPr>
          <a:xfrm>
            <a:off x="3355448" y="119647"/>
            <a:ext cx="7375812" cy="50684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Fate of anthropogenic CO</a:t>
            </a:r>
            <a:r>
              <a:rPr lang="en-GB" baseline="-25000" noProof="1">
                <a:solidFill>
                  <a:srgbClr val="4083B7"/>
                </a:solidFill>
              </a:rPr>
              <a:t>2</a:t>
            </a:r>
            <a:r>
              <a:rPr lang="en-GB" noProof="1">
                <a:solidFill>
                  <a:srgbClr val="4083B7"/>
                </a:solidFill>
              </a:rPr>
              <a:t> emissions (2012–2021)</a:t>
            </a:r>
          </a:p>
        </p:txBody>
      </p:sp>
      <p:sp>
        <p:nvSpPr>
          <p:cNvPr id="450" name="Google Shape;450;p45"/>
          <p:cNvSpPr txBox="1">
            <a:spLocks noGrp="1"/>
          </p:cNvSpPr>
          <p:nvPr>
            <p:ph type="body" idx="4294967295"/>
          </p:nvPr>
        </p:nvSpPr>
        <p:spPr>
          <a:xfrm>
            <a:off x="507077" y="6254929"/>
            <a:ext cx="11164978" cy="55245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200"/>
              <a:buNone/>
            </a:pPr>
            <a:r>
              <a:rPr lang="en-GB" sz="1200" noProof="1">
                <a:solidFill>
                  <a:srgbClr val="4083B7"/>
                </a:solidFill>
                <a:latin typeface="Calibri"/>
                <a:ea typeface="Calibri"/>
                <a:cs typeface="Calibri"/>
                <a:sym typeface="Calibri"/>
              </a:rPr>
              <a:t>Source: </a:t>
            </a:r>
            <a:r>
              <a:rPr lang="en-GB" sz="1200" u="sng" noProof="1">
                <a:solidFill>
                  <a:schemeClr val="hlink"/>
                </a:solidFill>
                <a:hlinkClick r:id="rId3"/>
              </a:rPr>
              <a:t>Friedlingstein et al 2022</a:t>
            </a:r>
            <a:r>
              <a:rPr lang="en-GB" sz="1200" noProof="1">
                <a:solidFill>
                  <a:srgbClr val="4083B7"/>
                </a:solidFill>
              </a:rPr>
              <a:t>;</a:t>
            </a:r>
            <a:r>
              <a:rPr lang="en-GB" sz="1200" noProof="1">
                <a:solidFill>
                  <a:srgbClr val="000000"/>
                </a:solidFill>
              </a:rPr>
              <a:t> </a:t>
            </a:r>
            <a:r>
              <a:rPr lang="en-GB" sz="1200" u="sng" noProof="1">
                <a:solidFill>
                  <a:schemeClr val="hlink"/>
                </a:solidFill>
                <a:latin typeface="Calibri"/>
                <a:ea typeface="Calibri"/>
                <a:cs typeface="Calibri"/>
                <a:sym typeface="Calibri"/>
                <a:hlinkClick r:id="rId4"/>
              </a:rPr>
              <a:t>Global Carbon Project 2022</a:t>
            </a:r>
            <a:endParaRPr lang="en-GB" sz="1200" noProof="1">
              <a:solidFill>
                <a:srgbClr val="FF0000"/>
              </a:solidFill>
              <a:latin typeface="Calibri"/>
              <a:ea typeface="Calibri"/>
              <a:cs typeface="Calibri"/>
              <a:sym typeface="Calibri"/>
            </a:endParaRPr>
          </a:p>
        </p:txBody>
      </p:sp>
      <p:pic>
        <p:nvPicPr>
          <p:cNvPr id="451" name="Google Shape;451;p45"/>
          <p:cNvPicPr preferRelativeResize="0"/>
          <p:nvPr/>
        </p:nvPicPr>
        <p:blipFill rotWithShape="1">
          <a:blip r:embed="rId5">
            <a:alphaModFix/>
          </a:blip>
          <a:srcRect/>
          <a:stretch/>
        </p:blipFill>
        <p:spPr>
          <a:xfrm>
            <a:off x="1787303" y="3716088"/>
            <a:ext cx="2372094" cy="1530000"/>
          </a:xfrm>
          <a:prstGeom prst="rect">
            <a:avLst/>
          </a:prstGeom>
          <a:noFill/>
          <a:ln w="19050" cap="flat" cmpd="sng">
            <a:solidFill>
              <a:srgbClr val="4C9BDB"/>
            </a:solidFill>
            <a:prstDash val="solid"/>
            <a:miter lim="800000"/>
            <a:headEnd type="none" w="sm" len="sm"/>
            <a:tailEnd type="none" w="sm" len="sm"/>
          </a:ln>
        </p:spPr>
      </p:pic>
      <p:sp>
        <p:nvSpPr>
          <p:cNvPr id="452" name="Google Shape;452;p45"/>
          <p:cNvSpPr txBox="1"/>
          <p:nvPr/>
        </p:nvSpPr>
        <p:spPr>
          <a:xfrm>
            <a:off x="6297024" y="4510967"/>
            <a:ext cx="1639552" cy="95410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26%</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10.5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a:t>
            </a:r>
            <a:r>
              <a:rPr lang="en-GB" sz="2000" b="0" i="0" u="none" strike="noStrike" cap="none" err="1">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p:txBody>
      </p:sp>
      <p:pic>
        <p:nvPicPr>
          <p:cNvPr id="453" name="Google Shape;453;p45"/>
          <p:cNvPicPr preferRelativeResize="0"/>
          <p:nvPr/>
        </p:nvPicPr>
        <p:blipFill rotWithShape="1">
          <a:blip r:embed="rId6">
            <a:alphaModFix/>
          </a:blip>
          <a:srcRect/>
          <a:stretch/>
        </p:blipFill>
        <p:spPr>
          <a:xfrm>
            <a:off x="1791699" y="1534626"/>
            <a:ext cx="2372094" cy="1530000"/>
          </a:xfrm>
          <a:prstGeom prst="rect">
            <a:avLst/>
          </a:prstGeom>
          <a:noFill/>
          <a:ln w="19050" cap="flat" cmpd="sng">
            <a:solidFill>
              <a:srgbClr val="4C9BDB"/>
            </a:solidFill>
            <a:prstDash val="solid"/>
            <a:miter lim="800000"/>
            <a:headEnd type="none" w="sm" len="sm"/>
            <a:tailEnd type="none" w="sm" len="sm"/>
          </a:ln>
        </p:spPr>
      </p:pic>
      <p:pic>
        <p:nvPicPr>
          <p:cNvPr id="454" name="Google Shape;454;p45"/>
          <p:cNvPicPr preferRelativeResize="0"/>
          <p:nvPr/>
        </p:nvPicPr>
        <p:blipFill rotWithShape="1">
          <a:blip r:embed="rId7">
            <a:alphaModFix/>
          </a:blip>
          <a:srcRect/>
          <a:stretch/>
        </p:blipFill>
        <p:spPr>
          <a:xfrm>
            <a:off x="7915103" y="2595385"/>
            <a:ext cx="2372093" cy="1530000"/>
          </a:xfrm>
          <a:prstGeom prst="rect">
            <a:avLst/>
          </a:prstGeom>
          <a:noFill/>
          <a:ln w="19050" cap="flat" cmpd="sng">
            <a:solidFill>
              <a:srgbClr val="4C9BDB"/>
            </a:solidFill>
            <a:prstDash val="solid"/>
            <a:miter lim="800000"/>
            <a:headEnd type="none" w="sm" len="sm"/>
            <a:tailEnd type="none" w="sm" len="sm"/>
          </a:ln>
        </p:spPr>
      </p:pic>
      <p:pic>
        <p:nvPicPr>
          <p:cNvPr id="455" name="Google Shape;455;p45"/>
          <p:cNvPicPr preferRelativeResize="0"/>
          <p:nvPr/>
        </p:nvPicPr>
        <p:blipFill rotWithShape="1">
          <a:blip r:embed="rId8">
            <a:alphaModFix/>
          </a:blip>
          <a:srcRect/>
          <a:stretch/>
        </p:blipFill>
        <p:spPr>
          <a:xfrm>
            <a:off x="7920422" y="962619"/>
            <a:ext cx="2372092" cy="1530000"/>
          </a:xfrm>
          <a:prstGeom prst="rect">
            <a:avLst/>
          </a:prstGeom>
          <a:noFill/>
          <a:ln w="19050" cap="flat" cmpd="sng">
            <a:solidFill>
              <a:srgbClr val="4C9BDB"/>
            </a:solidFill>
            <a:prstDash val="solid"/>
            <a:miter lim="800000"/>
            <a:headEnd type="none" w="sm" len="sm"/>
            <a:tailEnd type="none" w="sm" len="sm"/>
          </a:ln>
        </p:spPr>
      </p:pic>
      <p:sp>
        <p:nvSpPr>
          <p:cNvPr id="456" name="Google Shape;456;p45"/>
          <p:cNvSpPr txBox="1"/>
          <p:nvPr/>
        </p:nvSpPr>
        <p:spPr>
          <a:xfrm>
            <a:off x="4230621" y="1847562"/>
            <a:ext cx="163955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35.2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a:t>
            </a:r>
            <a:r>
              <a:rPr lang="en-GB" sz="2000" b="0" i="0" u="none" strike="noStrike" cap="none" err="1">
                <a:solidFill>
                  <a:srgbClr val="4083B7"/>
                </a:solidFill>
                <a:latin typeface="Calibri"/>
                <a:ea typeface="Calibri"/>
                <a:cs typeface="Calibri"/>
                <a:sym typeface="Calibri"/>
              </a:rPr>
              <a:t>yr</a:t>
            </a:r>
            <a:endParaRPr sz="20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89%</a:t>
            </a:r>
            <a:endParaRPr sz="1400" b="0" i="0" u="none" strike="noStrike" cap="none">
              <a:solidFill>
                <a:srgbClr val="000000"/>
              </a:solidFill>
              <a:latin typeface="Arial"/>
              <a:ea typeface="Arial"/>
              <a:cs typeface="Arial"/>
              <a:sym typeface="Arial"/>
            </a:endParaRPr>
          </a:p>
        </p:txBody>
      </p:sp>
      <p:sp>
        <p:nvSpPr>
          <p:cNvPr id="457" name="Google Shape;457;p45"/>
          <p:cNvSpPr txBox="1"/>
          <p:nvPr/>
        </p:nvSpPr>
        <p:spPr>
          <a:xfrm>
            <a:off x="4230621" y="3983058"/>
            <a:ext cx="150970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11%</a:t>
            </a:r>
            <a:endParaRPr sz="3600" b="0" i="0" u="none" strike="noStrike" cap="none" baseline="30000">
              <a:solidFill>
                <a:schemeClr val="accent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4.5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a:t>
            </a:r>
            <a:r>
              <a:rPr lang="en-GB" sz="2000" b="0" i="0" u="none" strike="noStrike" cap="none" err="1">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p:txBody>
      </p:sp>
      <p:sp>
        <p:nvSpPr>
          <p:cNvPr id="458" name="Google Shape;458;p45"/>
          <p:cNvSpPr txBox="1"/>
          <p:nvPr/>
        </p:nvSpPr>
        <p:spPr>
          <a:xfrm>
            <a:off x="6275552" y="1556415"/>
            <a:ext cx="1639552"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19.1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a:t>
            </a:r>
            <a:r>
              <a:rPr lang="en-GB" sz="2000" b="0" i="0" u="none" strike="noStrike" cap="none" err="1">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48%</a:t>
            </a:r>
            <a:endParaRPr sz="1400" b="0" i="0" u="none" strike="noStrike" cap="none">
              <a:solidFill>
                <a:srgbClr val="000000"/>
              </a:solidFill>
              <a:latin typeface="Arial"/>
              <a:ea typeface="Arial"/>
              <a:cs typeface="Arial"/>
              <a:sym typeface="Arial"/>
            </a:endParaRPr>
          </a:p>
        </p:txBody>
      </p:sp>
      <p:pic>
        <p:nvPicPr>
          <p:cNvPr id="459" name="Google Shape;459;p45"/>
          <p:cNvPicPr preferRelativeResize="0"/>
          <p:nvPr/>
        </p:nvPicPr>
        <p:blipFill rotWithShape="1">
          <a:blip r:embed="rId9">
            <a:alphaModFix/>
          </a:blip>
          <a:srcRect/>
          <a:stretch/>
        </p:blipFill>
        <p:spPr>
          <a:xfrm>
            <a:off x="7915104" y="4223020"/>
            <a:ext cx="2372092" cy="1530000"/>
          </a:xfrm>
          <a:prstGeom prst="rect">
            <a:avLst/>
          </a:prstGeom>
          <a:noFill/>
          <a:ln w="19050" cap="flat" cmpd="sng">
            <a:solidFill>
              <a:srgbClr val="4C9BDB"/>
            </a:solidFill>
            <a:prstDash val="solid"/>
            <a:miter lim="800000"/>
            <a:headEnd type="none" w="sm" len="sm"/>
            <a:tailEnd type="none" w="sm" len="sm"/>
          </a:ln>
        </p:spPr>
      </p:pic>
      <p:sp>
        <p:nvSpPr>
          <p:cNvPr id="460" name="Google Shape;460;p45"/>
          <p:cNvSpPr txBox="1"/>
          <p:nvPr/>
        </p:nvSpPr>
        <p:spPr>
          <a:xfrm>
            <a:off x="4809521" y="980426"/>
            <a:ext cx="225702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4083B7"/>
                </a:solidFill>
                <a:latin typeface="Calibri"/>
                <a:ea typeface="Calibri"/>
                <a:cs typeface="Calibri"/>
                <a:sym typeface="Calibri"/>
              </a:rPr>
              <a:t>Sources  =  Sinks</a:t>
            </a:r>
            <a:endParaRPr sz="2400" b="1" i="0" u="none" strike="noStrike" cap="none" baseline="30000">
              <a:solidFill>
                <a:srgbClr val="4083B7"/>
              </a:solidFill>
              <a:latin typeface="Calibri"/>
              <a:ea typeface="Calibri"/>
              <a:cs typeface="Calibri"/>
              <a:sym typeface="Calibri"/>
            </a:endParaRPr>
          </a:p>
        </p:txBody>
      </p:sp>
      <p:sp>
        <p:nvSpPr>
          <p:cNvPr id="461" name="Google Shape;461;p45"/>
          <p:cNvSpPr txBox="1"/>
          <p:nvPr/>
        </p:nvSpPr>
        <p:spPr>
          <a:xfrm>
            <a:off x="5416785" y="5854046"/>
            <a:ext cx="1345559" cy="6771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accent6"/>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4083B7"/>
                </a:solidFill>
                <a:latin typeface="Calibri"/>
                <a:ea typeface="Calibri"/>
                <a:cs typeface="Calibri"/>
                <a:sym typeface="Calibri"/>
              </a:rPr>
              <a:t>-1.2 GtCO</a:t>
            </a:r>
            <a:r>
              <a:rPr lang="en-GB" sz="1400" b="0" i="0" u="none" strike="noStrike" cap="none" baseline="-25000">
                <a:solidFill>
                  <a:srgbClr val="4083B7"/>
                </a:solidFill>
                <a:latin typeface="Calibri"/>
                <a:ea typeface="Calibri"/>
                <a:cs typeface="Calibri"/>
                <a:sym typeface="Calibri"/>
              </a:rPr>
              <a:t>2</a:t>
            </a:r>
            <a:r>
              <a:rPr lang="en-GB" sz="1400" b="0" i="0" u="none" strike="noStrike" cap="none">
                <a:solidFill>
                  <a:srgbClr val="4083B7"/>
                </a:solidFill>
                <a:latin typeface="Calibri"/>
                <a:ea typeface="Calibri"/>
                <a:cs typeface="Calibri"/>
                <a:sym typeface="Calibri"/>
              </a:rPr>
              <a:t>/</a:t>
            </a:r>
            <a:r>
              <a:rPr lang="en-GB" sz="1400" b="0" i="0" u="none" strike="noStrike" cap="none" err="1">
                <a:solidFill>
                  <a:srgbClr val="4083B7"/>
                </a:solidFill>
                <a:latin typeface="Calibri"/>
                <a:ea typeface="Calibri"/>
                <a:cs typeface="Calibri"/>
                <a:sym typeface="Calibri"/>
              </a:rPr>
              <a:t>yr</a:t>
            </a:r>
            <a:endParaRPr sz="1400" b="0" i="0" u="none" strike="noStrike" cap="none" baseline="30000">
              <a:solidFill>
                <a:srgbClr val="4083B7"/>
              </a:solidFill>
              <a:latin typeface="Calibri"/>
              <a:ea typeface="Calibri"/>
              <a:cs typeface="Calibri"/>
              <a:sym typeface="Calibri"/>
            </a:endParaRPr>
          </a:p>
        </p:txBody>
      </p:sp>
      <p:sp>
        <p:nvSpPr>
          <p:cNvPr id="462" name="Google Shape;462;p45"/>
          <p:cNvSpPr/>
          <p:nvPr/>
        </p:nvSpPr>
        <p:spPr>
          <a:xfrm>
            <a:off x="1619968" y="5935930"/>
            <a:ext cx="3796816" cy="5539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Budget Imbalance: </a:t>
            </a:r>
            <a:br>
              <a:rPr lang="en-GB" sz="1800" b="0" i="0" u="none" strike="noStrike" cap="none">
                <a:solidFill>
                  <a:schemeClr val="dk1"/>
                </a:solidFill>
                <a:latin typeface="Calibri"/>
                <a:ea typeface="Calibri"/>
                <a:cs typeface="Calibri"/>
                <a:sym typeface="Calibri"/>
              </a:rPr>
            </a:br>
            <a:r>
              <a:rPr lang="en-GB" sz="1200" b="0" i="0" u="none" strike="noStrike" cap="none">
                <a:solidFill>
                  <a:schemeClr val="dk1"/>
                </a:solidFill>
                <a:latin typeface="Calibri"/>
                <a:ea typeface="Calibri"/>
                <a:cs typeface="Calibri"/>
                <a:sym typeface="Calibri"/>
              </a:rPr>
              <a:t>(the difference between estimated sources &amp; sinks)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p>
        </p:txBody>
      </p:sp>
      <p:sp>
        <p:nvSpPr>
          <p:cNvPr id="469" name="Google Shape;469;p4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Carbon emissions are partitioned among the atmosphere and carbon sinks on land and in the ocean</a:t>
            </a:r>
            <a:br>
              <a:rPr lang="en-GB" noProof="1">
                <a:solidFill>
                  <a:srgbClr val="4083B7"/>
                </a:solidFill>
              </a:rPr>
            </a:br>
            <a:r>
              <a:rPr lang="en-GB" noProof="1">
                <a:solidFill>
                  <a:srgbClr val="4083B7"/>
                </a:solidFill>
              </a:rPr>
              <a:t>The “imbalance” between total emissions and total sinks is an active area of research</a:t>
            </a:r>
          </a:p>
        </p:txBody>
      </p:sp>
      <p:sp>
        <p:nvSpPr>
          <p:cNvPr id="470" name="Google Shape;470;p4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4" name="Google Shape;429;p43">
            <a:extLst>
              <a:ext uri="{FF2B5EF4-FFF2-40B4-BE49-F238E27FC236}">
                <a16:creationId xmlns:a16="http://schemas.microsoft.com/office/drawing/2014/main" id="{76D39991-37C3-ACA3-54C2-5F1FDF097D80}"/>
              </a:ext>
            </a:extLst>
          </p:cNvPr>
          <p:cNvPicPr preferRelativeResize="0">
            <a:picLocks/>
          </p:cNvPicPr>
          <p:nvPr/>
        </p:nvPicPr>
        <p:blipFill>
          <a:blip r:embed="rId5"/>
          <a:srcRect/>
          <a:stretch/>
        </p:blipFill>
        <p:spPr>
          <a:xfrm>
            <a:off x="2064007" y="1506850"/>
            <a:ext cx="8080369" cy="45462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p:nvPr/>
        </p:nvSpPr>
        <p:spPr>
          <a:xfrm>
            <a:off x="1685933" y="5485776"/>
            <a:ext cx="8072117" cy="9988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4083B7"/>
                </a:solidFill>
                <a:latin typeface="Calibri"/>
                <a:ea typeface="Calibri"/>
                <a:cs typeface="Calibri"/>
                <a:sym typeface="Calibri"/>
              </a:rPr>
              <a:t>Figures and data for most slides available from </a:t>
            </a:r>
            <a:r>
              <a:rPr lang="en-GB" sz="1600" b="0" i="0" u="sng" strike="noStrike" cap="none" dirty="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tinyurl.com/GCB22figs</a:t>
            </a:r>
            <a:br>
              <a:rPr lang="en-GB" sz="1600" b="0" i="0" u="sng" strike="noStrike" cap="none" dirty="0">
                <a:solidFill>
                  <a:srgbClr val="4083B7"/>
                </a:solidFill>
                <a:latin typeface="Calibri"/>
                <a:ea typeface="Calibri"/>
                <a:cs typeface="Calibri"/>
                <a:sym typeface="Calibri"/>
              </a:rPr>
            </a:br>
            <a:r>
              <a:rPr lang="en-GB" sz="1600" b="0" i="0" u="none" strike="noStrike" dirty="0">
                <a:solidFill>
                  <a:srgbClr val="4083B7"/>
                </a:solidFill>
                <a:effectLst/>
                <a:latin typeface="Calibri" panose="020F0502020204030204" pitchFamily="34" charset="0"/>
              </a:rPr>
              <a:t>and </a:t>
            </a:r>
            <a:r>
              <a:rPr lang="en-GB" sz="1600" dirty="0">
                <a:solidFill>
                  <a:srgbClr val="4083B7"/>
                </a:solidFill>
                <a:latin typeface="Calibri" panose="020F0502020204030204" pitchFamily="34" charset="0"/>
              </a:rPr>
              <a:t>from </a:t>
            </a:r>
            <a:r>
              <a:rPr lang="en-GB" sz="1600" dirty="0">
                <a:solidFill>
                  <a:srgbClr val="4083B7"/>
                </a:solidFill>
                <a:latin typeface="Calibri" panose="020F0502020204030204" pitchFamily="34" charset="0"/>
                <a:sym typeface="Calibri"/>
                <a:hlinkClick r:id="rId4">
                  <a:extLst>
                    <a:ext uri="{A12FA001-AC4F-418D-AE19-62706E023703}">
                      <ahyp:hlinkClr xmlns:ahyp="http://schemas.microsoft.com/office/drawing/2018/hyperlinkcolor" val="tx"/>
                    </a:ext>
                  </a:extLst>
                </a:hlinkClick>
              </a:rPr>
              <a:t>https://globalcarbonbudget.org/carbonbudget</a:t>
            </a:r>
            <a:r>
              <a:rPr lang="en-GB" sz="1600" dirty="0">
                <a:solidFill>
                  <a:srgbClr val="4083B7"/>
                </a:solidFill>
                <a:latin typeface="Calibri" panose="020F0502020204030204" pitchFamily="34" charset="0"/>
                <a:sym typeface="Calibri"/>
              </a:rPr>
              <a:t> </a:t>
            </a:r>
            <a:endParaRPr sz="1600" dirty="0">
              <a:solidFill>
                <a:srgbClr val="4083B7"/>
              </a:solidFill>
              <a:latin typeface="Calibri" panose="020F0502020204030204" pitchFamily="34" charset="0"/>
              <a:sym typeface="Calibri"/>
            </a:endParaRPr>
          </a:p>
        </p:txBody>
      </p:sp>
      <p:sp>
        <p:nvSpPr>
          <p:cNvPr id="92" name="Google Shape;92;p5"/>
          <p:cNvSpPr txBox="1">
            <a:spLocks noGrp="1"/>
          </p:cNvSpPr>
          <p:nvPr>
            <p:ph type="title"/>
          </p:nvPr>
        </p:nvSpPr>
        <p:spPr>
          <a:xfrm>
            <a:off x="3380110" y="144394"/>
            <a:ext cx="7287891"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Download of figures and data</a:t>
            </a:r>
          </a:p>
        </p:txBody>
      </p:sp>
      <p:sp>
        <p:nvSpPr>
          <p:cNvPr id="93" name="Google Shape;93;p5"/>
          <p:cNvSpPr txBox="1"/>
          <p:nvPr/>
        </p:nvSpPr>
        <p:spPr>
          <a:xfrm>
            <a:off x="2694817" y="1218105"/>
            <a:ext cx="24670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Global Carbon Budget</a:t>
            </a:r>
            <a:endParaRPr sz="1400" b="0" i="0" u="none" strike="noStrike" cap="none">
              <a:solidFill>
                <a:srgbClr val="000000"/>
              </a:solidFill>
              <a:latin typeface="Arial"/>
              <a:ea typeface="Arial"/>
              <a:cs typeface="Arial"/>
              <a:sym typeface="Arial"/>
            </a:endParaRPr>
          </a:p>
        </p:txBody>
      </p:sp>
      <p:sp>
        <p:nvSpPr>
          <p:cNvPr id="94" name="Google Shape;94;p5"/>
          <p:cNvSpPr txBox="1"/>
          <p:nvPr/>
        </p:nvSpPr>
        <p:spPr>
          <a:xfrm>
            <a:off x="7194330" y="1216521"/>
            <a:ext cx="288553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Additional country figures</a:t>
            </a:r>
            <a:endParaRPr sz="1400" b="0" i="0" u="none" strike="noStrike" cap="none">
              <a:solidFill>
                <a:srgbClr val="000000"/>
              </a:solidFill>
              <a:latin typeface="Arial"/>
              <a:ea typeface="Arial"/>
              <a:cs typeface="Arial"/>
              <a:sym typeface="Arial"/>
            </a:endParaRPr>
          </a:p>
        </p:txBody>
      </p:sp>
      <p:pic>
        <p:nvPicPr>
          <p:cNvPr id="95" name="Google Shape;95;p5"/>
          <p:cNvPicPr preferRelativeResize="0"/>
          <p:nvPr/>
        </p:nvPicPr>
        <p:blipFill rotWithShape="1">
          <a:blip r:embed="rId5">
            <a:alphaModFix/>
          </a:blip>
          <a:srcRect/>
          <a:stretch/>
        </p:blipFill>
        <p:spPr>
          <a:xfrm>
            <a:off x="1981293" y="2002645"/>
            <a:ext cx="3600000" cy="2970154"/>
          </a:xfrm>
          <a:prstGeom prst="rect">
            <a:avLst/>
          </a:prstGeom>
          <a:noFill/>
          <a:ln>
            <a:noFill/>
          </a:ln>
        </p:spPr>
      </p:pic>
      <p:pic>
        <p:nvPicPr>
          <p:cNvPr id="96" name="Google Shape;96;p5"/>
          <p:cNvPicPr preferRelativeResize="0"/>
          <p:nvPr/>
        </p:nvPicPr>
        <p:blipFill rotWithShape="1">
          <a:blip r:embed="rId6">
            <a:alphaModFix/>
          </a:blip>
          <a:srcRect/>
          <a:stretch/>
        </p:blipFill>
        <p:spPr>
          <a:xfrm>
            <a:off x="6837097" y="1788151"/>
            <a:ext cx="3600000" cy="339914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47"/>
          <p:cNvPicPr preferRelativeResize="0">
            <a:picLocks noGrp="1"/>
          </p:cNvPicPr>
          <p:nvPr>
            <p:ph type="pic" idx="2"/>
          </p:nvPr>
        </p:nvPicPr>
        <p:blipFill>
          <a:blip r:embed="rId3"/>
          <a:srcRect/>
          <a:stretch/>
        </p:blipFill>
        <p:spPr>
          <a:xfrm>
            <a:off x="2692307" y="1507685"/>
            <a:ext cx="6823768" cy="4544630"/>
          </a:xfrm>
          <a:prstGeom prst="rect">
            <a:avLst/>
          </a:prstGeom>
          <a:noFill/>
          <a:ln>
            <a:noFill/>
          </a:ln>
        </p:spPr>
      </p:pic>
      <p:sp>
        <p:nvSpPr>
          <p:cNvPr id="478" name="Google Shape;478;p4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Changes in the budget over time</a:t>
            </a:r>
          </a:p>
        </p:txBody>
      </p:sp>
      <p:sp>
        <p:nvSpPr>
          <p:cNvPr id="479" name="Google Shape;479;p4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sinks have continued to grow with increasing emissions, but climate change will affect</a:t>
            </a:r>
            <a:br>
              <a:rPr lang="en-GB" noProof="1">
                <a:solidFill>
                  <a:srgbClr val="4083B7"/>
                </a:solidFill>
              </a:rPr>
            </a:br>
            <a:r>
              <a:rPr lang="en-GB" noProof="1">
                <a:solidFill>
                  <a:srgbClr val="4083B7"/>
                </a:solidFill>
              </a:rPr>
              <a:t>carbon cycle processes in a way that will exacerbate the increase of CO</a:t>
            </a:r>
            <a:r>
              <a:rPr lang="en-GB" baseline="-25000" noProof="1">
                <a:solidFill>
                  <a:srgbClr val="4083B7"/>
                </a:solidFill>
              </a:rPr>
              <a:t>2</a:t>
            </a:r>
            <a:r>
              <a:rPr lang="en-GB" noProof="1">
                <a:solidFill>
                  <a:srgbClr val="4083B7"/>
                </a:solidFill>
              </a:rPr>
              <a:t> in the atmosphere</a:t>
            </a:r>
          </a:p>
        </p:txBody>
      </p:sp>
      <p:sp>
        <p:nvSpPr>
          <p:cNvPr id="480" name="Google Shape;480;p47"/>
          <p:cNvSpPr txBox="1">
            <a:spLocks noGrp="1"/>
          </p:cNvSpPr>
          <p:nvPr>
            <p:ph type="body" idx="2"/>
          </p:nvPr>
        </p:nvSpPr>
        <p:spPr>
          <a:xfrm>
            <a:off x="515389" y="5692801"/>
            <a:ext cx="11070704" cy="1077321"/>
          </a:xfrm>
          <a:prstGeom prst="rect">
            <a:avLst/>
          </a:prstGeom>
          <a:noFill/>
          <a:ln>
            <a:noFill/>
          </a:ln>
        </p:spPr>
        <p:txBody>
          <a:bodyPr spcFirstLastPara="1" wrap="square" lIns="91425" tIns="45700" rIns="91425" bIns="45700" anchor="b" anchorCtr="0">
            <a:normAutofit fontScale="92500" lnSpcReduction="10000"/>
          </a:bodyPr>
          <a:lstStyle/>
          <a:p>
            <a:pPr marL="0" lvl="0" indent="0" algn="ctr" rtl="0">
              <a:lnSpc>
                <a:spcPct val="100000"/>
              </a:lnSpc>
              <a:spcBef>
                <a:spcPts val="0"/>
              </a:spcBef>
              <a:spcAft>
                <a:spcPts val="0"/>
              </a:spcAft>
              <a:buClr>
                <a:srgbClr val="4C9BDB"/>
              </a:buClr>
              <a:buSzPct val="100000"/>
              <a:buNone/>
            </a:pPr>
            <a:endParaRPr lang="en-GB" noProof="1">
              <a:solidFill>
                <a:srgbClr val="4083B7"/>
              </a:solidFill>
            </a:endParaRPr>
          </a:p>
          <a:p>
            <a:pPr marL="0" lvl="0" indent="0" algn="ctr" rtl="0">
              <a:lnSpc>
                <a:spcPct val="100000"/>
              </a:lnSpc>
              <a:spcBef>
                <a:spcPts val="0"/>
              </a:spcBef>
              <a:spcAft>
                <a:spcPts val="0"/>
              </a:spcAft>
              <a:buClr>
                <a:srgbClr val="4C9BDB"/>
              </a:buClr>
              <a:buSzPct val="100000"/>
              <a:buNone/>
            </a:pPr>
            <a:endParaRPr lang="en-GB" noProof="1">
              <a:solidFill>
                <a:srgbClr val="4083B7"/>
              </a:solidFill>
            </a:endParaRPr>
          </a:p>
          <a:p>
            <a:pPr marL="0" lvl="0" indent="0" algn="ctr" rtl="0">
              <a:lnSpc>
                <a:spcPct val="100000"/>
              </a:lnSpc>
              <a:spcBef>
                <a:spcPts val="0"/>
              </a:spcBef>
              <a:spcAft>
                <a:spcPts val="0"/>
              </a:spcAft>
              <a:buClr>
                <a:srgbClr val="4C9BDB"/>
              </a:buClr>
              <a:buSzPct val="100000"/>
              <a:buNone/>
            </a:pPr>
            <a:r>
              <a:rPr lang="en-GB" noProof="1">
                <a:solidFill>
                  <a:srgbClr val="4083B7"/>
                </a:solidFill>
              </a:rPr>
              <a:t>The budget imbalance is the total emissions minus the estimated growth in the atmosphere, land and ocean. </a:t>
            </a:r>
          </a:p>
          <a:p>
            <a:pPr marL="0" lvl="0" indent="0" algn="ctr" rtl="0">
              <a:lnSpc>
                <a:spcPct val="100000"/>
              </a:lnSpc>
              <a:spcBef>
                <a:spcPts val="0"/>
              </a:spcBef>
              <a:spcAft>
                <a:spcPts val="0"/>
              </a:spcAft>
              <a:buClr>
                <a:srgbClr val="4C9BDB"/>
              </a:buClr>
              <a:buSzPct val="100000"/>
              <a:buNone/>
            </a:pPr>
            <a:r>
              <a:rPr lang="en-GB" noProof="1">
                <a:solidFill>
                  <a:srgbClr val="4083B7"/>
                </a:solidFill>
              </a:rPr>
              <a:t>It reflects the limits of our understanding of the carbon cycle. </a:t>
            </a:r>
          </a:p>
          <a:p>
            <a:pPr marL="0" lvl="0" indent="0" algn="ctr" rtl="0">
              <a:lnSpc>
                <a:spcPct val="100000"/>
              </a:lnSpc>
              <a:spcBef>
                <a:spcPts val="0"/>
              </a:spcBef>
              <a:spcAft>
                <a:spcPts val="0"/>
              </a:spcAft>
              <a:buClr>
                <a:srgbClr val="4C9BDB"/>
              </a:buClr>
              <a:buSzPct val="100000"/>
              <a:buNone/>
            </a:pPr>
            <a:r>
              <a:rPr lang="en-GB" noProof="1">
                <a:solidFill>
                  <a:srgbClr val="4083B7"/>
                </a:solidFill>
              </a:rPr>
              <a:t>Source: </a:t>
            </a:r>
            <a:r>
              <a:rPr lang="en-GB" u="sng" noProof="1">
                <a:solidFill>
                  <a:schemeClr val="hlink"/>
                </a:solidFill>
                <a:hlinkClick r:id="rId4"/>
              </a:rPr>
              <a:t>Friedlingstein et al 2022</a:t>
            </a:r>
            <a:r>
              <a:rPr lang="en-GB" noProof="1">
                <a:solidFill>
                  <a:srgbClr val="4083B7"/>
                </a:solidFill>
              </a:rPr>
              <a:t>; </a:t>
            </a:r>
            <a:r>
              <a:rPr lang="en-GB" u="sng" noProof="1">
                <a:solidFill>
                  <a:schemeClr val="hlink"/>
                </a:solidFill>
                <a:hlinkClick r:id="rId5"/>
              </a:rPr>
              <a:t>Global Carbon Project 2022</a:t>
            </a:r>
            <a:endParaRPr lang="en-GB" noProof="1"/>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endParaRPr lang="en-GB" baseline="-25000" noProof="1">
              <a:solidFill>
                <a:srgbClr val="4083B7"/>
              </a:solidFill>
            </a:endParaRPr>
          </a:p>
        </p:txBody>
      </p:sp>
      <p:sp>
        <p:nvSpPr>
          <p:cNvPr id="487" name="Google Shape;487;p48"/>
          <p:cNvSpPr txBox="1">
            <a:spLocks noGrp="1"/>
          </p:cNvSpPr>
          <p:nvPr>
            <p:ph type="body" idx="1"/>
          </p:nvPr>
        </p:nvSpPr>
        <p:spPr>
          <a:xfrm>
            <a:off x="645857" y="778990"/>
            <a:ext cx="10907485" cy="1169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Fossil emissions dominate in the Northern Hemisphere, while land-use emissions are important in the tropics.</a:t>
            </a:r>
            <a:br>
              <a:rPr lang="en-GB" noProof="1">
                <a:solidFill>
                  <a:srgbClr val="4083B7"/>
                </a:solidFill>
              </a:rPr>
            </a:br>
            <a:r>
              <a:rPr lang="en-GB" noProof="1">
                <a:solidFill>
                  <a:srgbClr val="4083B7"/>
                </a:solidFill>
              </a:rPr>
              <a:t>The North Atlantic and Southern Ocean are carbon sinks while the tropical ocean is a source of CO</a:t>
            </a:r>
            <a:r>
              <a:rPr lang="en-GB" baseline="-25000" noProof="1">
                <a:solidFill>
                  <a:srgbClr val="4083B7"/>
                </a:solidFill>
              </a:rPr>
              <a:t>2</a:t>
            </a:r>
            <a:r>
              <a:rPr lang="en-GB" noProof="1">
                <a:solidFill>
                  <a:srgbClr val="4083B7"/>
                </a:solidFill>
              </a:rPr>
              <a:t>.</a:t>
            </a:r>
            <a:br>
              <a:rPr lang="en-GB" baseline="-25000" noProof="1">
                <a:solidFill>
                  <a:srgbClr val="4083B7"/>
                </a:solidFill>
              </a:rPr>
            </a:br>
            <a:r>
              <a:rPr lang="en-GB" noProof="1">
                <a:solidFill>
                  <a:srgbClr val="4083B7"/>
                </a:solidFill>
              </a:rPr>
              <a:t>Tropical, temperate and boreal forest are the main terrestrial carbon sinks</a:t>
            </a:r>
          </a:p>
        </p:txBody>
      </p:sp>
      <p:sp>
        <p:nvSpPr>
          <p:cNvPr id="488" name="Google Shape;488;p48"/>
          <p:cNvSpPr txBox="1">
            <a:spLocks noGrp="1"/>
          </p:cNvSpPr>
          <p:nvPr>
            <p:ph type="body" idx="2"/>
          </p:nvPr>
        </p:nvSpPr>
        <p:spPr>
          <a:xfrm>
            <a:off x="130261" y="5749073"/>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Budget 2022</a:t>
            </a:r>
            <a:endParaRPr lang="en-GB" noProof="1"/>
          </a:p>
        </p:txBody>
      </p:sp>
      <p:pic>
        <p:nvPicPr>
          <p:cNvPr id="489" name="Google Shape;489;p48"/>
          <p:cNvPicPr preferRelativeResize="0"/>
          <p:nvPr/>
        </p:nvPicPr>
        <p:blipFill>
          <a:blip r:embed="rId5"/>
          <a:srcRect/>
          <a:stretch/>
        </p:blipFill>
        <p:spPr>
          <a:xfrm>
            <a:off x="2841326" y="1913726"/>
            <a:ext cx="6519114" cy="4320000"/>
          </a:xfrm>
          <a:prstGeom prst="rect">
            <a:avLst/>
          </a:prstGeom>
          <a:noFill/>
          <a:ln>
            <a:noFill/>
          </a:ln>
        </p:spPr>
      </p:pic>
      <p:sp>
        <p:nvSpPr>
          <p:cNvPr id="490" name="Google Shape;490;p48"/>
          <p:cNvSpPr txBox="1"/>
          <p:nvPr/>
        </p:nvSpPr>
        <p:spPr>
          <a:xfrm>
            <a:off x="3052690" y="5865911"/>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1" name="Google Shape;491;p48"/>
          <p:cNvSpPr txBox="1"/>
          <p:nvPr/>
        </p:nvSpPr>
        <p:spPr>
          <a:xfrm>
            <a:off x="5534881" y="5865911"/>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492" name="Google Shape;492;p48"/>
          <p:cNvSpPr txBox="1"/>
          <p:nvPr/>
        </p:nvSpPr>
        <p:spPr>
          <a:xfrm>
            <a:off x="6314054" y="5851843"/>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3" name="Google Shape;493;p48"/>
          <p:cNvSpPr txBox="1"/>
          <p:nvPr/>
        </p:nvSpPr>
        <p:spPr>
          <a:xfrm>
            <a:off x="8796245" y="5865911"/>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494" name="Google Shape;494;p48"/>
          <p:cNvSpPr txBox="1"/>
          <p:nvPr/>
        </p:nvSpPr>
        <p:spPr>
          <a:xfrm>
            <a:off x="8687985" y="3695089"/>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5" name="Google Shape;495;p48"/>
          <p:cNvSpPr txBox="1"/>
          <p:nvPr/>
        </p:nvSpPr>
        <p:spPr>
          <a:xfrm>
            <a:off x="5440487" y="3695089"/>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6" name="Google Shape;496;p48"/>
          <p:cNvSpPr txBox="1"/>
          <p:nvPr/>
        </p:nvSpPr>
        <p:spPr>
          <a:xfrm>
            <a:off x="6320324" y="3697143"/>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Atmospheric concentration</a:t>
            </a:r>
          </a:p>
        </p:txBody>
      </p:sp>
      <p:sp>
        <p:nvSpPr>
          <p:cNvPr id="503" name="Google Shape;503;p4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atmospheric concentration growth rate has increased steadily.</a:t>
            </a:r>
            <a:br>
              <a:rPr lang="en-GB" noProof="1">
                <a:solidFill>
                  <a:srgbClr val="4083B7"/>
                </a:solidFill>
              </a:rPr>
            </a:br>
            <a:r>
              <a:rPr lang="en-GB" noProof="1">
                <a:solidFill>
                  <a:srgbClr val="4083B7"/>
                </a:solidFill>
              </a:rPr>
              <a:t>The high growth in 1987, 1998, &amp; 2015–16 reflect a strong El Niño, which weakens the land sink.</a:t>
            </a:r>
          </a:p>
        </p:txBody>
      </p:sp>
      <p:sp>
        <p:nvSpPr>
          <p:cNvPr id="504" name="Google Shape;504;p4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NOAA-ESRL</a:t>
            </a:r>
            <a:r>
              <a:rPr lang="en-GB" noProof="1">
                <a:solidFill>
                  <a:srgbClr val="4083B7"/>
                </a:solidFill>
              </a:rPr>
              <a:t>; </a:t>
            </a:r>
            <a:r>
              <a:rPr lang="en-GB" u="sng" noProof="1">
                <a:solidFill>
                  <a:schemeClr val="hlink"/>
                </a:solidFill>
                <a:hlinkClick r:id="rId4"/>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2022</a:t>
            </a:r>
            <a:r>
              <a:rPr lang="en-GB" noProof="1">
                <a:solidFill>
                  <a:srgbClr val="4083B7"/>
                </a:solidFill>
              </a:rPr>
              <a:t> </a:t>
            </a:r>
          </a:p>
        </p:txBody>
      </p:sp>
      <p:pic>
        <p:nvPicPr>
          <p:cNvPr id="505" name="Google Shape;505;p49"/>
          <p:cNvPicPr preferRelativeResize="0">
            <a:picLocks noGrp="1" noChangeAspect="1"/>
          </p:cNvPicPr>
          <p:nvPr>
            <p:ph type="pic" idx="2"/>
          </p:nvPr>
        </p:nvPicPr>
        <p:blipFill rotWithShape="1">
          <a:blip r:embed="rId6"/>
          <a:srcRect l="67469" b="50877"/>
          <a:stretch/>
        </p:blipFill>
        <p:spPr>
          <a:xfrm>
            <a:off x="3447737" y="1581441"/>
            <a:ext cx="4653581" cy="4680000"/>
          </a:xfrm>
          <a:prstGeom prst="rect">
            <a:avLst/>
          </a:prstGeom>
          <a:noFill/>
          <a:ln>
            <a:noFill/>
          </a:ln>
        </p:spPr>
      </p:pic>
      <p:sp>
        <p:nvSpPr>
          <p:cNvPr id="2" name="TextBox 1">
            <a:extLst>
              <a:ext uri="{FF2B5EF4-FFF2-40B4-BE49-F238E27FC236}">
                <a16:creationId xmlns:a16="http://schemas.microsoft.com/office/drawing/2014/main" id="{F53F2AFB-10D4-4438-98EC-9B60B2B197EF}"/>
              </a:ext>
            </a:extLst>
          </p:cNvPr>
          <p:cNvSpPr txBox="1"/>
          <p:nvPr/>
        </p:nvSpPr>
        <p:spPr>
          <a:xfrm>
            <a:off x="7843198" y="2747709"/>
            <a:ext cx="1388522" cy="307777"/>
          </a:xfrm>
          <a:prstGeom prst="rect">
            <a:avLst/>
          </a:prstGeom>
          <a:noFill/>
        </p:spPr>
        <p:txBody>
          <a:bodyPr wrap="none" rtlCol="0">
            <a:spAutoFit/>
          </a:bodyPr>
          <a:lstStyle/>
          <a:p>
            <a:r>
              <a:rPr lang="en-US" dirty="0">
                <a:solidFill>
                  <a:srgbClr val="FF0000"/>
                </a:solidFill>
              </a:rPr>
              <a:t>Projected 2022</a:t>
            </a:r>
            <a:endParaRPr lang="en-GB" dirty="0">
              <a:solidFill>
                <a:srgbClr val="FF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Airborne Fraction</a:t>
            </a:r>
          </a:p>
        </p:txBody>
      </p:sp>
      <p:sp>
        <p:nvSpPr>
          <p:cNvPr id="512" name="Google Shape;512;p50"/>
          <p:cNvSpPr txBox="1">
            <a:spLocks noGrp="1"/>
          </p:cNvSpPr>
          <p:nvPr>
            <p:ph type="body" idx="1"/>
          </p:nvPr>
        </p:nvSpPr>
        <p:spPr>
          <a:xfrm>
            <a:off x="130261" y="823853"/>
            <a:ext cx="11944513" cy="849304"/>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airborne fraction is the proportion of the total annual CO</a:t>
            </a:r>
            <a:r>
              <a:rPr lang="en-GB" baseline="-25000" noProof="1">
                <a:solidFill>
                  <a:srgbClr val="4083B7"/>
                </a:solidFill>
              </a:rPr>
              <a:t>2</a:t>
            </a:r>
            <a:r>
              <a:rPr lang="en-GB" noProof="1">
                <a:solidFill>
                  <a:srgbClr val="4083B7"/>
                </a:solidFill>
              </a:rPr>
              <a:t> emissions that remains in the atmosphere.</a:t>
            </a:r>
          </a:p>
          <a:p>
            <a:pPr marL="0" lvl="0" indent="0" algn="ctr" rtl="0">
              <a:lnSpc>
                <a:spcPct val="100000"/>
              </a:lnSpc>
              <a:spcBef>
                <a:spcPts val="0"/>
              </a:spcBef>
              <a:spcAft>
                <a:spcPts val="0"/>
              </a:spcAft>
              <a:buClr>
                <a:srgbClr val="4C9BDB"/>
              </a:buClr>
              <a:buSzPts val="1800"/>
              <a:buNone/>
            </a:pPr>
            <a:r>
              <a:rPr lang="en-GB" noProof="1">
                <a:solidFill>
                  <a:srgbClr val="4083B7"/>
                </a:solidFill>
              </a:rPr>
              <a:t>The rest of the CO</a:t>
            </a:r>
            <a:r>
              <a:rPr lang="en-GB" baseline="-25000" noProof="1">
                <a:solidFill>
                  <a:srgbClr val="4083B7"/>
                </a:solidFill>
              </a:rPr>
              <a:t>2</a:t>
            </a:r>
            <a:r>
              <a:rPr lang="en-GB" noProof="1">
                <a:solidFill>
                  <a:srgbClr val="4083B7"/>
                </a:solidFill>
              </a:rPr>
              <a:t> emissions are removed by the land and ocean sinks.</a:t>
            </a:r>
            <a:br>
              <a:rPr lang="en-GB" noProof="1">
                <a:solidFill>
                  <a:srgbClr val="4083B7"/>
                </a:solidFill>
              </a:rPr>
            </a:br>
            <a:r>
              <a:rPr lang="en-GB" noProof="1">
                <a:solidFill>
                  <a:srgbClr val="4083B7"/>
                </a:solidFill>
              </a:rPr>
              <a:t>Around 45% of CO</a:t>
            </a:r>
            <a:r>
              <a:rPr lang="en-GB" baseline="-25000" noProof="1">
                <a:solidFill>
                  <a:srgbClr val="4083B7"/>
                </a:solidFill>
              </a:rPr>
              <a:t>2</a:t>
            </a:r>
            <a:r>
              <a:rPr lang="en-GB" noProof="1">
                <a:solidFill>
                  <a:srgbClr val="4083B7"/>
                </a:solidFill>
              </a:rPr>
              <a:t> emissions remain in the atmosphere despite sustained growth in CO</a:t>
            </a:r>
            <a:r>
              <a:rPr lang="en-GB" baseline="-25000" noProof="1">
                <a:solidFill>
                  <a:srgbClr val="4083B7"/>
                </a:solidFill>
              </a:rPr>
              <a:t>2</a:t>
            </a:r>
            <a:r>
              <a:rPr lang="en-GB" noProof="1">
                <a:solidFill>
                  <a:srgbClr val="4083B7"/>
                </a:solidFill>
              </a:rPr>
              <a:t> emissions.</a:t>
            </a:r>
          </a:p>
        </p:txBody>
      </p:sp>
      <p:sp>
        <p:nvSpPr>
          <p:cNvPr id="513" name="Google Shape;513;p5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NOAA-ESRL</a:t>
            </a:r>
            <a:r>
              <a:rPr lang="en-GB" noProof="1">
                <a:solidFill>
                  <a:srgbClr val="4083B7"/>
                </a:solidFill>
              </a:rPr>
              <a:t>; </a:t>
            </a:r>
            <a:r>
              <a:rPr lang="en-GB" u="sng" noProof="1">
                <a:solidFill>
                  <a:schemeClr val="hlink"/>
                </a:solidFill>
                <a:hlinkClick r:id="rId4"/>
              </a:rPr>
              <a:t>Global Carbon Project 2022</a:t>
            </a:r>
            <a:r>
              <a:rPr lang="en-GB" noProof="1">
                <a:solidFill>
                  <a:srgbClr val="4083B7"/>
                </a:solidFill>
              </a:rPr>
              <a:t> </a:t>
            </a:r>
          </a:p>
        </p:txBody>
      </p:sp>
      <p:pic>
        <p:nvPicPr>
          <p:cNvPr id="514" name="Google Shape;514;p50"/>
          <p:cNvPicPr preferRelativeResize="0">
            <a:picLocks noGrp="1"/>
          </p:cNvPicPr>
          <p:nvPr>
            <p:ph type="pic" idx="2"/>
          </p:nvPr>
        </p:nvPicPr>
        <p:blipFill rotWithShape="1">
          <a:blip r:embed="rId5"/>
          <a:srcRect l="-48551" r="-48551"/>
          <a:stretch/>
        </p:blipFill>
        <p:spPr>
          <a:xfrm>
            <a:off x="191814" y="1673157"/>
            <a:ext cx="10972800" cy="452596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Ocean sink</a:t>
            </a:r>
          </a:p>
        </p:txBody>
      </p:sp>
      <p:sp>
        <p:nvSpPr>
          <p:cNvPr id="521" name="Google Shape;521;p51"/>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ocean carbon sink, estimated by Global Ocean Biogeochemical Models and observation-based data products, </a:t>
            </a:r>
          </a:p>
          <a:p>
            <a:pPr marL="0" lvl="0" indent="0" algn="ctr" rtl="0">
              <a:lnSpc>
                <a:spcPct val="100000"/>
              </a:lnSpc>
              <a:spcBef>
                <a:spcPts val="0"/>
              </a:spcBef>
              <a:spcAft>
                <a:spcPts val="0"/>
              </a:spcAft>
              <a:buClr>
                <a:srgbClr val="4C9BDB"/>
              </a:buClr>
              <a:buSzPts val="1800"/>
              <a:buNone/>
            </a:pPr>
            <a:r>
              <a:rPr lang="en-GB" noProof="1">
                <a:solidFill>
                  <a:srgbClr val="4083B7"/>
                </a:solidFill>
              </a:rPr>
              <a:t>continues to increase 10.5 ± 1.5 GtCO</a:t>
            </a:r>
            <a:r>
              <a:rPr lang="en-GB" baseline="-25000" noProof="1">
                <a:solidFill>
                  <a:srgbClr val="4083B7"/>
                </a:solidFill>
              </a:rPr>
              <a:t>2</a:t>
            </a:r>
            <a:r>
              <a:rPr lang="en-GB" noProof="1">
                <a:solidFill>
                  <a:srgbClr val="4083B7"/>
                </a:solidFill>
              </a:rPr>
              <a:t>/yr for 2012–2021 and 10.6 ± 1.5 GtCO</a:t>
            </a:r>
            <a:r>
              <a:rPr lang="en-GB" baseline="-25000" noProof="1">
                <a:solidFill>
                  <a:srgbClr val="4083B7"/>
                </a:solidFill>
              </a:rPr>
              <a:t>2</a:t>
            </a:r>
            <a:r>
              <a:rPr lang="en-GB" noProof="1">
                <a:solidFill>
                  <a:srgbClr val="4083B7"/>
                </a:solidFill>
              </a:rPr>
              <a:t>/yr in 2021</a:t>
            </a:r>
            <a:endParaRPr lang="en-GB" baseline="30000" noProof="1">
              <a:solidFill>
                <a:srgbClr val="4083B7"/>
              </a:solidFill>
            </a:endParaRPr>
          </a:p>
        </p:txBody>
      </p:sp>
      <p:sp>
        <p:nvSpPr>
          <p:cNvPr id="522" name="Google Shape;522;p5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SOCATv7</a:t>
            </a:r>
            <a:r>
              <a:rPr lang="en-GB" noProof="1">
                <a:solidFill>
                  <a:srgbClr val="4083B7"/>
                </a:solidFill>
              </a:rPr>
              <a:t>; </a:t>
            </a:r>
            <a:r>
              <a:rPr lang="en-GB" u="sng" noProof="1">
                <a:solidFill>
                  <a:schemeClr val="hlink"/>
                </a:solidFill>
                <a:hlinkClick r:id="rId4"/>
              </a:rPr>
              <a:t>Bakker et al 2016</a:t>
            </a:r>
            <a:r>
              <a:rPr lang="en-GB" noProof="1">
                <a:solidFill>
                  <a:srgbClr val="4083B7"/>
                </a:solidFill>
              </a:rPr>
              <a:t>; </a:t>
            </a:r>
            <a:r>
              <a:rPr lang="en-GB" u="sng" noProof="1">
                <a:solidFill>
                  <a:schemeClr val="hlink"/>
                </a:solidFill>
                <a:hlinkClick r:id="rId5"/>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6"/>
              </a:rPr>
              <a:t>Global Carbon Project 2022</a:t>
            </a:r>
            <a:endParaRPr lang="en-GB" noProof="1"/>
          </a:p>
        </p:txBody>
      </p:sp>
      <p:pic>
        <p:nvPicPr>
          <p:cNvPr id="523" name="Google Shape;523;p51"/>
          <p:cNvPicPr preferRelativeResize="0">
            <a:picLocks noGrp="1"/>
          </p:cNvPicPr>
          <p:nvPr>
            <p:ph type="pic" idx="2"/>
          </p:nvPr>
        </p:nvPicPr>
        <p:blipFill>
          <a:blip r:embed="rId7"/>
          <a:srcRect/>
          <a:stretch/>
        </p:blipFill>
        <p:spPr>
          <a:xfrm>
            <a:off x="3075568" y="1508132"/>
            <a:ext cx="6057248" cy="4543737"/>
          </a:xfrm>
          <a:prstGeom prst="rect">
            <a:avLst/>
          </a:prstGeom>
          <a:noFill/>
          <a:ln>
            <a:noFill/>
          </a:ln>
        </p:spPr>
      </p:pic>
      <p:sp>
        <p:nvSpPr>
          <p:cNvPr id="2" name="TextBox 1">
            <a:extLst>
              <a:ext uri="{FF2B5EF4-FFF2-40B4-BE49-F238E27FC236}">
                <a16:creationId xmlns:a16="http://schemas.microsoft.com/office/drawing/2014/main" id="{FAB1EB61-0122-8F42-7D96-2D2CF6580EF2}"/>
              </a:ext>
            </a:extLst>
          </p:cNvPr>
          <p:cNvSpPr txBox="1"/>
          <p:nvPr/>
        </p:nvSpPr>
        <p:spPr>
          <a:xfrm>
            <a:off x="0" y="5646685"/>
            <a:ext cx="1980136" cy="1169551"/>
          </a:xfrm>
          <a:prstGeom prst="rect">
            <a:avLst/>
          </a:prstGeom>
          <a:noFill/>
        </p:spPr>
        <p:txBody>
          <a:bodyPr wrap="square" rtlCol="0">
            <a:spAutoFit/>
          </a:bodyPr>
          <a:lstStyle/>
          <a:p>
            <a:pPr algn="ctr"/>
            <a:r>
              <a:rPr lang="en-US" b="1" dirty="0"/>
              <a:t>Note</a:t>
            </a:r>
          </a:p>
          <a:p>
            <a:pPr algn="ctr"/>
            <a:r>
              <a:rPr lang="en-US" dirty="0"/>
              <a:t>Data are in GtC as in the ESSD publication.</a:t>
            </a:r>
          </a:p>
          <a:p>
            <a:pPr algn="ctr"/>
            <a:r>
              <a:rPr lang="en-US" dirty="0"/>
              <a:t>Multiply by 3.664 to convert to GtCO</a:t>
            </a:r>
            <a:r>
              <a:rPr lang="en-US" baseline="-25000" dirty="0"/>
              <a:t>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Terrestrial sink</a:t>
            </a:r>
          </a:p>
        </p:txBody>
      </p:sp>
      <p:sp>
        <p:nvSpPr>
          <p:cNvPr id="530" name="Google Shape;530;p5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 </a:t>
            </a:r>
            <a:r>
              <a:rPr lang="en-GB" u="sng" noProof="1">
                <a:solidFill>
                  <a:schemeClr val="hlink"/>
                </a:solidFill>
                <a:hlinkClick r:id="rId4"/>
              </a:rPr>
              <a:t>Global Carbon Project 2022</a:t>
            </a:r>
            <a:endParaRPr lang="en-GB" noProof="1"/>
          </a:p>
        </p:txBody>
      </p:sp>
      <p:pic>
        <p:nvPicPr>
          <p:cNvPr id="531" name="Google Shape;531;p52"/>
          <p:cNvPicPr preferRelativeResize="0">
            <a:picLocks noGrp="1"/>
          </p:cNvPicPr>
          <p:nvPr>
            <p:ph type="pic" idx="2"/>
          </p:nvPr>
        </p:nvPicPr>
        <p:blipFill>
          <a:blip r:embed="rId5"/>
          <a:srcRect/>
          <a:stretch/>
        </p:blipFill>
        <p:spPr>
          <a:xfrm>
            <a:off x="2107097" y="2058708"/>
            <a:ext cx="7994190" cy="3997096"/>
          </a:xfrm>
          <a:prstGeom prst="rect">
            <a:avLst/>
          </a:prstGeom>
          <a:noFill/>
          <a:ln>
            <a:noFill/>
          </a:ln>
        </p:spPr>
      </p:pic>
      <p:sp>
        <p:nvSpPr>
          <p:cNvPr id="532" name="Google Shape;532;p52"/>
          <p:cNvSpPr txBox="1">
            <a:spLocks noGrp="1"/>
          </p:cNvSpPr>
          <p:nvPr>
            <p:ph type="body" idx="1"/>
          </p:nvPr>
        </p:nvSpPr>
        <p:spPr>
          <a:xfrm>
            <a:off x="130261" y="770063"/>
            <a:ext cx="11944513" cy="8704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land carbon sink, estimated by Dynamic Global Vegetation Models, was 11.4 ± 2.3 GtCO</a:t>
            </a:r>
            <a:r>
              <a:rPr lang="en-GB" baseline="-25000" noProof="1">
                <a:solidFill>
                  <a:srgbClr val="4083B7"/>
                </a:solidFill>
              </a:rPr>
              <a:t>2</a:t>
            </a:r>
            <a:r>
              <a:rPr lang="en-GB" noProof="1">
                <a:solidFill>
                  <a:srgbClr val="4083B7"/>
                </a:solidFill>
              </a:rPr>
              <a:t>/yr </a:t>
            </a:r>
          </a:p>
          <a:p>
            <a:pPr marL="0" lvl="0" indent="0" algn="ctr" rtl="0">
              <a:lnSpc>
                <a:spcPct val="100000"/>
              </a:lnSpc>
              <a:spcBef>
                <a:spcPts val="0"/>
              </a:spcBef>
              <a:spcAft>
                <a:spcPts val="0"/>
              </a:spcAft>
              <a:buClr>
                <a:srgbClr val="4C9BDB"/>
              </a:buClr>
              <a:buSzPts val="1800"/>
              <a:buNone/>
            </a:pPr>
            <a:r>
              <a:rPr lang="en-GB" noProof="1">
                <a:solidFill>
                  <a:srgbClr val="4083B7"/>
                </a:solidFill>
              </a:rPr>
              <a:t>during 2012–2021 and 12.6 ± 3.3 GtCO</a:t>
            </a:r>
            <a:r>
              <a:rPr lang="en-GB" baseline="-25000" noProof="1">
                <a:solidFill>
                  <a:srgbClr val="4083B7"/>
                </a:solidFill>
              </a:rPr>
              <a:t>2</a:t>
            </a:r>
            <a:r>
              <a:rPr lang="en-GB" noProof="1">
                <a:solidFill>
                  <a:srgbClr val="4083B7"/>
                </a:solidFill>
              </a:rPr>
              <a:t>/yr in 2021.</a:t>
            </a:r>
          </a:p>
          <a:p>
            <a:pPr marL="0" lvl="0" indent="0" algn="ctr" rtl="0">
              <a:lnSpc>
                <a:spcPct val="100000"/>
              </a:lnSpc>
              <a:spcBef>
                <a:spcPts val="0"/>
              </a:spcBef>
              <a:spcAft>
                <a:spcPts val="0"/>
              </a:spcAft>
              <a:buClr>
                <a:srgbClr val="4C9BDB"/>
              </a:buClr>
              <a:buSzPts val="1800"/>
              <a:buNone/>
            </a:pPr>
            <a:r>
              <a:rPr lang="en-GB" noProof="1">
                <a:solidFill>
                  <a:srgbClr val="4083B7"/>
                </a:solidFill>
              </a:rPr>
              <a:t>The total CO</a:t>
            </a:r>
            <a:r>
              <a:rPr lang="en-GB" baseline="-25000" noProof="1">
                <a:solidFill>
                  <a:srgbClr val="4083B7"/>
                </a:solidFill>
              </a:rPr>
              <a:t>2</a:t>
            </a:r>
            <a:r>
              <a:rPr lang="en-GB" noProof="1">
                <a:solidFill>
                  <a:srgbClr val="4083B7"/>
                </a:solidFill>
              </a:rPr>
              <a:t> fluxes on land (including land-use change) are also constrained by atmospheric inversions.</a:t>
            </a:r>
          </a:p>
        </p:txBody>
      </p:sp>
      <p:sp>
        <p:nvSpPr>
          <p:cNvPr id="2" name="TextBox 1">
            <a:extLst>
              <a:ext uri="{FF2B5EF4-FFF2-40B4-BE49-F238E27FC236}">
                <a16:creationId xmlns:a16="http://schemas.microsoft.com/office/drawing/2014/main" id="{3A62E9E9-FAFE-0B91-E104-AFF02724DB5D}"/>
              </a:ext>
            </a:extLst>
          </p:cNvPr>
          <p:cNvSpPr txBox="1"/>
          <p:nvPr/>
        </p:nvSpPr>
        <p:spPr>
          <a:xfrm>
            <a:off x="0" y="5646685"/>
            <a:ext cx="1980136" cy="1169551"/>
          </a:xfrm>
          <a:prstGeom prst="rect">
            <a:avLst/>
          </a:prstGeom>
          <a:noFill/>
        </p:spPr>
        <p:txBody>
          <a:bodyPr wrap="square" rtlCol="0">
            <a:spAutoFit/>
          </a:bodyPr>
          <a:lstStyle/>
          <a:p>
            <a:pPr algn="ctr"/>
            <a:r>
              <a:rPr lang="en-US" b="1" dirty="0"/>
              <a:t>Note</a:t>
            </a:r>
          </a:p>
          <a:p>
            <a:pPr algn="ctr"/>
            <a:r>
              <a:rPr lang="en-US" dirty="0"/>
              <a:t>Data are in GtC as in the ESSD publication.</a:t>
            </a:r>
          </a:p>
          <a:p>
            <a:pPr algn="ctr"/>
            <a:r>
              <a:rPr lang="en-US" dirty="0"/>
              <a:t>Multiply by 3.664 to convert to GtCO</a:t>
            </a:r>
            <a:r>
              <a:rPr lang="en-US" baseline="-25000" dirty="0"/>
              <a:t>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Land and ocean sinks — Effects of CO</a:t>
            </a:r>
            <a:r>
              <a:rPr lang="en-GB" baseline="-25000" noProof="1">
                <a:solidFill>
                  <a:srgbClr val="4083B7"/>
                </a:solidFill>
              </a:rPr>
              <a:t>2</a:t>
            </a:r>
            <a:r>
              <a:rPr lang="en-GB" noProof="1">
                <a:solidFill>
                  <a:srgbClr val="4083B7"/>
                </a:solidFill>
              </a:rPr>
              <a:t> vs climate change</a:t>
            </a:r>
            <a:endParaRPr lang="en-GB" baseline="-25000" noProof="1">
              <a:solidFill>
                <a:srgbClr val="4083B7"/>
              </a:solidFill>
            </a:endParaRPr>
          </a:p>
        </p:txBody>
      </p:sp>
      <p:sp>
        <p:nvSpPr>
          <p:cNvPr id="539" name="Google Shape;539;p55"/>
          <p:cNvSpPr txBox="1">
            <a:spLocks noGrp="1"/>
          </p:cNvSpPr>
          <p:nvPr>
            <p:ph type="body" idx="1"/>
          </p:nvPr>
        </p:nvSpPr>
        <p:spPr>
          <a:xfrm>
            <a:off x="702129" y="582037"/>
            <a:ext cx="10907485" cy="165496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Process models suggest that increasing atmospheric CO</a:t>
            </a:r>
            <a:r>
              <a:rPr lang="en-GB" baseline="-25000" noProof="1">
                <a:solidFill>
                  <a:srgbClr val="4083B7"/>
                </a:solidFill>
              </a:rPr>
              <a:t>2</a:t>
            </a:r>
            <a:r>
              <a:rPr lang="en-GB" noProof="1">
                <a:solidFill>
                  <a:srgbClr val="4083B7"/>
                </a:solidFill>
              </a:rPr>
              <a:t> drives the land and ocean sinks while climate change reduces the carbon sinks; the climate effect is largest in tropical and semi-arid land ecosystems.</a:t>
            </a:r>
          </a:p>
          <a:p>
            <a:pPr marL="0" lvl="0" indent="0" algn="ctr" rtl="0">
              <a:lnSpc>
                <a:spcPct val="100000"/>
              </a:lnSpc>
              <a:spcBef>
                <a:spcPts val="0"/>
              </a:spcBef>
              <a:spcAft>
                <a:spcPts val="0"/>
              </a:spcAft>
              <a:buClr>
                <a:srgbClr val="4C9BDB"/>
              </a:buClr>
              <a:buSzPts val="1800"/>
              <a:buNone/>
            </a:pPr>
            <a:r>
              <a:rPr lang="en-GB" noProof="1">
                <a:solidFill>
                  <a:srgbClr val="4083B7"/>
                </a:solidFill>
              </a:rPr>
              <a:t>Globally during the 2012-2021 decade, climate change reduced the land sink by ~17% and the ocean sink by ~4%</a:t>
            </a:r>
          </a:p>
        </p:txBody>
      </p:sp>
      <p:sp>
        <p:nvSpPr>
          <p:cNvPr id="540" name="Google Shape;540;p5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Budget 2022</a:t>
            </a:r>
            <a:endParaRPr lang="en-GB" noProof="1"/>
          </a:p>
        </p:txBody>
      </p:sp>
      <p:pic>
        <p:nvPicPr>
          <p:cNvPr id="541" name="Google Shape;541;p55"/>
          <p:cNvPicPr preferRelativeResize="0"/>
          <p:nvPr/>
        </p:nvPicPr>
        <p:blipFill>
          <a:blip r:embed="rId5"/>
          <a:srcRect/>
          <a:stretch/>
        </p:blipFill>
        <p:spPr>
          <a:xfrm>
            <a:off x="3760481" y="2177038"/>
            <a:ext cx="4663572" cy="4140297"/>
          </a:xfrm>
          <a:prstGeom prst="rect">
            <a:avLst/>
          </a:prstGeom>
          <a:noFill/>
          <a:ln>
            <a:noFill/>
          </a:ln>
        </p:spPr>
      </p:pic>
      <p:sp>
        <p:nvSpPr>
          <p:cNvPr id="542" name="Google Shape;542;p55"/>
          <p:cNvSpPr txBox="1"/>
          <p:nvPr/>
        </p:nvSpPr>
        <p:spPr>
          <a:xfrm rot="-5400000">
            <a:off x="8198341" y="5423951"/>
            <a:ext cx="71526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CO</a:t>
            </a:r>
            <a:r>
              <a:rPr lang="en-GB" sz="900" b="1" i="0" u="none" strike="noStrike" cap="none" baseline="-25000">
                <a:solidFill>
                  <a:schemeClr val="dk1"/>
                </a:solidFill>
                <a:latin typeface="Calibri"/>
                <a:ea typeface="Calibri"/>
                <a:cs typeface="Calibri"/>
                <a:sym typeface="Calibri"/>
              </a:rPr>
              <a:t>2</a:t>
            </a:r>
            <a:r>
              <a:rPr lang="en-GB" sz="9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543" name="Google Shape;543;p55"/>
          <p:cNvSpPr txBox="1"/>
          <p:nvPr/>
        </p:nvSpPr>
        <p:spPr>
          <a:xfrm rot="-5400000">
            <a:off x="8260858" y="2741973"/>
            <a:ext cx="59022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CO</a:t>
            </a:r>
            <a:r>
              <a:rPr lang="en-GB" sz="900" b="1" i="0" u="none" strike="noStrike" cap="none" baseline="-25000">
                <a:solidFill>
                  <a:schemeClr val="dk1"/>
                </a:solidFill>
                <a:latin typeface="Calibri"/>
                <a:ea typeface="Calibri"/>
                <a:cs typeface="Calibri"/>
                <a:sym typeface="Calibri"/>
              </a:rPr>
              <a:t>2</a:t>
            </a:r>
            <a:r>
              <a:rPr lang="en-GB" sz="9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Land and ocean sinks — Estimates from atmospheric inversions</a:t>
            </a:r>
            <a:endParaRPr lang="en-GB" baseline="-25000" noProof="1">
              <a:solidFill>
                <a:srgbClr val="4083B7"/>
              </a:solidFill>
            </a:endParaRPr>
          </a:p>
        </p:txBody>
      </p:sp>
      <p:sp>
        <p:nvSpPr>
          <p:cNvPr id="550" name="Google Shape;550;p53"/>
          <p:cNvSpPr txBox="1">
            <a:spLocks noGrp="1"/>
          </p:cNvSpPr>
          <p:nvPr>
            <p:ph type="body" idx="1"/>
          </p:nvPr>
        </p:nvSpPr>
        <p:spPr>
          <a:xfrm>
            <a:off x="1753834" y="626496"/>
            <a:ext cx="8697365" cy="166362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Atmospheric CO</a:t>
            </a:r>
            <a:r>
              <a:rPr lang="en-GB" baseline="-25000" noProof="1">
                <a:solidFill>
                  <a:srgbClr val="4083B7"/>
                </a:solidFill>
              </a:rPr>
              <a:t>2</a:t>
            </a:r>
            <a:r>
              <a:rPr lang="en-GB" noProof="1">
                <a:solidFill>
                  <a:srgbClr val="4083B7"/>
                </a:solidFill>
              </a:rPr>
              <a:t> inversions allow to estimate the land and ocean carbon fluxes, independently from the land and ocean process-based models estimates, confirming the global carbon budget estimates of the land and ocean partitioning of anthropogenic CO</a:t>
            </a:r>
            <a:r>
              <a:rPr lang="en-GB" baseline="-25000" noProof="1">
                <a:solidFill>
                  <a:srgbClr val="4083B7"/>
                </a:solidFill>
              </a:rPr>
              <a:t>2</a:t>
            </a:r>
            <a:r>
              <a:rPr lang="en-GB" noProof="1">
                <a:solidFill>
                  <a:srgbClr val="4083B7"/>
                </a:solidFill>
              </a:rPr>
              <a:t> </a:t>
            </a:r>
          </a:p>
        </p:txBody>
      </p:sp>
      <p:sp>
        <p:nvSpPr>
          <p:cNvPr id="551" name="Google Shape;551;p5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Budget 2022</a:t>
            </a:r>
            <a:endParaRPr lang="en-GB" noProof="1"/>
          </a:p>
        </p:txBody>
      </p:sp>
      <p:pic>
        <p:nvPicPr>
          <p:cNvPr id="552" name="Google Shape;552;p53"/>
          <p:cNvPicPr preferRelativeResize="0"/>
          <p:nvPr/>
        </p:nvPicPr>
        <p:blipFill rotWithShape="1">
          <a:blip r:embed="rId5" cstate="hqprint">
            <a:extLst>
              <a:ext uri="{28A0092B-C50C-407E-A947-70E740481C1C}">
                <a14:useLocalDpi xmlns:a14="http://schemas.microsoft.com/office/drawing/2010/main"/>
              </a:ext>
            </a:extLst>
          </a:blip>
          <a:srcRect t="-1940" b="-1940"/>
          <a:stretch/>
        </p:blipFill>
        <p:spPr>
          <a:xfrm>
            <a:off x="4128157" y="2111187"/>
            <a:ext cx="3935686" cy="4320000"/>
          </a:xfrm>
          <a:prstGeom prst="rect">
            <a:avLst/>
          </a:prstGeom>
          <a:noFill/>
          <a:ln>
            <a:noFill/>
          </a:ln>
        </p:spPr>
      </p:pic>
      <p:sp>
        <p:nvSpPr>
          <p:cNvPr id="553" name="Google Shape;553;p53"/>
          <p:cNvSpPr txBox="1"/>
          <p:nvPr/>
        </p:nvSpPr>
        <p:spPr>
          <a:xfrm rot="-5400000">
            <a:off x="3914578" y="2455747"/>
            <a:ext cx="59022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Calibri"/>
                <a:ea typeface="Calibri"/>
                <a:cs typeface="Calibri"/>
                <a:sym typeface="Calibri"/>
              </a:rPr>
              <a:t>CO</a:t>
            </a:r>
            <a:r>
              <a:rPr lang="en-GB" sz="900" b="0" i="0" u="none" strike="noStrike" cap="none" baseline="-25000">
                <a:solidFill>
                  <a:schemeClr val="dk1"/>
                </a:solidFill>
                <a:latin typeface="Calibri"/>
                <a:ea typeface="Calibri"/>
                <a:cs typeface="Calibri"/>
                <a:sym typeface="Calibri"/>
              </a:rPr>
              <a:t>2</a:t>
            </a:r>
            <a:r>
              <a:rPr lang="en-GB" sz="900" b="0"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554" name="Google Shape;554;p53"/>
          <p:cNvSpPr txBox="1"/>
          <p:nvPr/>
        </p:nvSpPr>
        <p:spPr>
          <a:xfrm>
            <a:off x="4346686" y="5739532"/>
            <a:ext cx="71526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Calibri"/>
                <a:ea typeface="Calibri"/>
                <a:cs typeface="Calibri"/>
                <a:sym typeface="Calibri"/>
              </a:rPr>
              <a:t>CO</a:t>
            </a:r>
            <a:r>
              <a:rPr lang="en-GB" sz="900" b="0" i="0" u="none" strike="noStrike" cap="none" baseline="-25000">
                <a:solidFill>
                  <a:schemeClr val="dk1"/>
                </a:solidFill>
                <a:latin typeface="Calibri"/>
                <a:ea typeface="Calibri"/>
                <a:cs typeface="Calibri"/>
                <a:sym typeface="Calibri"/>
              </a:rPr>
              <a:t>2</a:t>
            </a:r>
            <a:r>
              <a:rPr lang="en-GB" sz="900" b="0"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555" name="Google Shape;555;p53"/>
          <p:cNvSpPr txBox="1"/>
          <p:nvPr/>
        </p:nvSpPr>
        <p:spPr>
          <a:xfrm>
            <a:off x="7361074" y="5739532"/>
            <a:ext cx="59022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Calibri"/>
                <a:ea typeface="Calibri"/>
                <a:cs typeface="Calibri"/>
                <a:sym typeface="Calibri"/>
              </a:rPr>
              <a:t>CO</a:t>
            </a:r>
            <a:r>
              <a:rPr lang="en-GB" sz="900" b="0" i="0" u="none" strike="noStrike" cap="none" baseline="-25000">
                <a:solidFill>
                  <a:schemeClr val="dk1"/>
                </a:solidFill>
                <a:latin typeface="Calibri"/>
                <a:ea typeface="Calibri"/>
                <a:cs typeface="Calibri"/>
                <a:sym typeface="Calibri"/>
              </a:rPr>
              <a:t>2</a:t>
            </a:r>
            <a:r>
              <a:rPr lang="en-GB" sz="900" b="0"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70557FCE-BCF8-EB73-0A7A-16BA574B92CF}"/>
              </a:ext>
            </a:extLst>
          </p:cNvPr>
          <p:cNvSpPr txBox="1"/>
          <p:nvPr/>
        </p:nvSpPr>
        <p:spPr>
          <a:xfrm>
            <a:off x="0" y="5646685"/>
            <a:ext cx="1980136" cy="1169551"/>
          </a:xfrm>
          <a:prstGeom prst="rect">
            <a:avLst/>
          </a:prstGeom>
          <a:noFill/>
        </p:spPr>
        <p:txBody>
          <a:bodyPr wrap="square" rtlCol="0">
            <a:spAutoFit/>
          </a:bodyPr>
          <a:lstStyle/>
          <a:p>
            <a:pPr algn="ctr"/>
            <a:r>
              <a:rPr lang="en-US" b="1" dirty="0"/>
              <a:t>Note</a:t>
            </a:r>
          </a:p>
          <a:p>
            <a:pPr algn="ctr"/>
            <a:r>
              <a:rPr lang="en-US" dirty="0"/>
              <a:t>Data are in GtC as in the ESSD publication.</a:t>
            </a:r>
          </a:p>
          <a:p>
            <a:pPr algn="ctr"/>
            <a:r>
              <a:rPr lang="en-US" dirty="0"/>
              <a:t>Multiply by 3.664 to convert to GtCO</a:t>
            </a:r>
            <a:r>
              <a:rPr lang="en-US" baseline="-25000" dirty="0"/>
              <a:t>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land and ocean fluxes</a:t>
            </a:r>
          </a:p>
        </p:txBody>
      </p:sp>
      <p:sp>
        <p:nvSpPr>
          <p:cNvPr id="562" name="Google Shape;562;p5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 </a:t>
            </a:r>
            <a:r>
              <a:rPr lang="en-GB" u="sng" noProof="1">
                <a:solidFill>
                  <a:schemeClr val="hlink"/>
                </a:solidFill>
                <a:hlinkClick r:id="rId4"/>
              </a:rPr>
              <a:t>Global Carbon Project 2022</a:t>
            </a:r>
            <a:endParaRPr lang="en-GB" noProof="1"/>
          </a:p>
        </p:txBody>
      </p:sp>
      <p:sp>
        <p:nvSpPr>
          <p:cNvPr id="563" name="Google Shape;563;p5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Total land and ocean fluxes show more interannual variability in the tropics</a:t>
            </a:r>
          </a:p>
        </p:txBody>
      </p:sp>
      <p:pic>
        <p:nvPicPr>
          <p:cNvPr id="564" name="Google Shape;564;p54"/>
          <p:cNvPicPr preferRelativeResize="0">
            <a:picLocks noGrp="1"/>
          </p:cNvPicPr>
          <p:nvPr>
            <p:ph type="pic" idx="2"/>
          </p:nvPr>
        </p:nvPicPr>
        <p:blipFill>
          <a:blip r:embed="rId5" cstate="hqprint">
            <a:extLst>
              <a:ext uri="{28A0092B-C50C-407E-A947-70E740481C1C}">
                <a14:useLocalDpi xmlns:a14="http://schemas.microsoft.com/office/drawing/2010/main"/>
              </a:ext>
            </a:extLst>
          </a:blip>
          <a:srcRect/>
          <a:stretch/>
        </p:blipFill>
        <p:spPr>
          <a:xfrm>
            <a:off x="3693359" y="1310271"/>
            <a:ext cx="4821664" cy="5193892"/>
          </a:xfrm>
          <a:prstGeom prst="rect">
            <a:avLst/>
          </a:prstGeom>
          <a:noFill/>
          <a:ln>
            <a:noFill/>
          </a:ln>
        </p:spPr>
      </p:pic>
      <p:sp>
        <p:nvSpPr>
          <p:cNvPr id="2" name="TextBox 1">
            <a:extLst>
              <a:ext uri="{FF2B5EF4-FFF2-40B4-BE49-F238E27FC236}">
                <a16:creationId xmlns:a16="http://schemas.microsoft.com/office/drawing/2014/main" id="{A1A4DC12-A0EE-8534-B385-B097CCEE6EC6}"/>
              </a:ext>
            </a:extLst>
          </p:cNvPr>
          <p:cNvSpPr txBox="1"/>
          <p:nvPr/>
        </p:nvSpPr>
        <p:spPr>
          <a:xfrm>
            <a:off x="0" y="5646685"/>
            <a:ext cx="1980136" cy="1169551"/>
          </a:xfrm>
          <a:prstGeom prst="rect">
            <a:avLst/>
          </a:prstGeom>
          <a:noFill/>
        </p:spPr>
        <p:txBody>
          <a:bodyPr wrap="square" rtlCol="0">
            <a:spAutoFit/>
          </a:bodyPr>
          <a:lstStyle/>
          <a:p>
            <a:pPr algn="ctr"/>
            <a:r>
              <a:rPr lang="en-US" b="1" dirty="0"/>
              <a:t>Note</a:t>
            </a:r>
          </a:p>
          <a:p>
            <a:pPr algn="ctr"/>
            <a:r>
              <a:rPr lang="en-US" dirty="0"/>
              <a:t>Data are in GtC as in the ESSD publication.</a:t>
            </a:r>
          </a:p>
          <a:p>
            <a:pPr algn="ctr"/>
            <a:r>
              <a:rPr lang="en-US" dirty="0"/>
              <a:t>Multiply by 3.664 to convert to GtCO</a:t>
            </a:r>
            <a:r>
              <a:rPr lang="en-US" baseline="-25000" dirty="0"/>
              <a: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56"/>
          <p:cNvPicPr preferRelativeResize="0">
            <a:picLocks noGrp="1"/>
          </p:cNvPicPr>
          <p:nvPr>
            <p:ph type="pic" idx="2"/>
          </p:nvPr>
        </p:nvPicPr>
        <p:blipFill>
          <a:blip r:embed="rId3" cstate="hqprint">
            <a:extLst>
              <a:ext uri="{28A0092B-C50C-407E-A947-70E740481C1C}">
                <a14:useLocalDpi xmlns:a14="http://schemas.microsoft.com/office/drawing/2010/main"/>
              </a:ext>
            </a:extLst>
          </a:blip>
          <a:srcRect/>
          <a:stretch/>
        </p:blipFill>
        <p:spPr>
          <a:xfrm>
            <a:off x="3280735" y="1785846"/>
            <a:ext cx="3933866" cy="3906955"/>
          </a:xfrm>
          <a:prstGeom prst="rect">
            <a:avLst/>
          </a:prstGeom>
          <a:noFill/>
          <a:ln>
            <a:noFill/>
          </a:ln>
        </p:spPr>
      </p:pic>
      <p:sp>
        <p:nvSpPr>
          <p:cNvPr id="571" name="Google Shape;571;p5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 imbalance</a:t>
            </a:r>
          </a:p>
        </p:txBody>
      </p:sp>
      <p:sp>
        <p:nvSpPr>
          <p:cNvPr id="572" name="Google Shape;572;p5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budget imbalance is the carbon left after adding independent estimates for total emissions, minus the</a:t>
            </a:r>
            <a:br>
              <a:rPr lang="en-GB" noProof="1">
                <a:solidFill>
                  <a:srgbClr val="4083B7"/>
                </a:solidFill>
              </a:rPr>
            </a:br>
            <a:r>
              <a:rPr lang="en-GB" noProof="1">
                <a:solidFill>
                  <a:srgbClr val="4083B7"/>
                </a:solidFill>
              </a:rPr>
              <a:t>atmospheric growth rate and estimates for the land and ocean carbon sinks using models constrained by observations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4"/>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2022</a:t>
            </a:r>
            <a:endParaRPr lang="en-GB" noProof="1"/>
          </a:p>
        </p:txBody>
      </p:sp>
      <p:sp>
        <p:nvSpPr>
          <p:cNvPr id="573" name="Google Shape;573;p5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Large and unexplained variability in the global carbon balance caused by uncertainty</a:t>
            </a:r>
            <a:br>
              <a:rPr lang="en-GB" noProof="1">
                <a:solidFill>
                  <a:srgbClr val="4083B7"/>
                </a:solidFill>
              </a:rPr>
            </a:br>
            <a:r>
              <a:rPr lang="en-GB" noProof="1">
                <a:solidFill>
                  <a:srgbClr val="4083B7"/>
                </a:solidFill>
              </a:rPr>
              <a:t>and understanding hinder independent verification of reported CO</a:t>
            </a:r>
            <a:r>
              <a:rPr lang="en-GB" baseline="-25000" noProof="1">
                <a:solidFill>
                  <a:srgbClr val="4083B7"/>
                </a:solidFill>
              </a:rPr>
              <a:t>2</a:t>
            </a:r>
            <a:r>
              <a:rPr lang="en-GB" noProof="1">
                <a:solidFill>
                  <a:srgbClr val="4083B7"/>
                </a:solidFill>
              </a:rPr>
              <a:t> emissions</a:t>
            </a:r>
          </a:p>
        </p:txBody>
      </p:sp>
      <p:sp>
        <p:nvSpPr>
          <p:cNvPr id="574" name="Google Shape;574;p56"/>
          <p:cNvSpPr txBox="1"/>
          <p:nvPr/>
        </p:nvSpPr>
        <p:spPr>
          <a:xfrm>
            <a:off x="7214601" y="3000268"/>
            <a:ext cx="22895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D8BBB9"/>
                </a:solidFill>
                <a:latin typeface="Calibri"/>
                <a:ea typeface="Calibri"/>
                <a:cs typeface="Calibri"/>
                <a:sym typeface="Calibri"/>
              </a:rPr>
              <a:t>positive values mean overestimated emissions and/or underestimated sinks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p:nvPr/>
        </p:nvSpPr>
        <p:spPr>
          <a:xfrm>
            <a:off x="1598437" y="1142731"/>
            <a:ext cx="8973879" cy="57152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noProof="1">
                <a:solidFill>
                  <a:srgbClr val="4083B7"/>
                </a:solidFill>
                <a:latin typeface="Calibri"/>
                <a:ea typeface="Calibri"/>
                <a:cs typeface="Calibri"/>
                <a:sym typeface="Calibri"/>
              </a:rPr>
              <a:t>All the data is shown in billion tonnes CO</a:t>
            </a:r>
            <a:r>
              <a:rPr lang="en-GB" sz="2800" b="0" i="0" u="none" strike="noStrike" cap="none" baseline="-25000" noProof="1">
                <a:solidFill>
                  <a:srgbClr val="4083B7"/>
                </a:solidFill>
                <a:latin typeface="Calibri"/>
                <a:ea typeface="Calibri"/>
                <a:cs typeface="Calibri"/>
                <a:sym typeface="Calibri"/>
              </a:rPr>
              <a:t>2</a:t>
            </a:r>
            <a:r>
              <a:rPr lang="en-GB" sz="2800" b="0" i="0" u="none" strike="noStrike" cap="none" noProof="1">
                <a:solidFill>
                  <a:srgbClr val="4083B7"/>
                </a:solidFill>
                <a:latin typeface="Calibri"/>
                <a:ea typeface="Calibri"/>
                <a:cs typeface="Calibri"/>
                <a:sym typeface="Calibri"/>
              </a:rPr>
              <a:t> (GtCO</a:t>
            </a:r>
            <a:r>
              <a:rPr lang="en-GB" sz="2800" b="0" i="0" u="none" strike="noStrike" cap="none" baseline="-25000" noProof="1">
                <a:solidFill>
                  <a:srgbClr val="4083B7"/>
                </a:solidFill>
                <a:latin typeface="Calibri"/>
                <a:ea typeface="Calibri"/>
                <a:cs typeface="Calibri"/>
                <a:sym typeface="Calibri"/>
              </a:rPr>
              <a:t>2</a:t>
            </a:r>
            <a:r>
              <a:rPr lang="en-GB" sz="2800" b="0" i="0" u="none" strike="noStrike" cap="none" noProof="1">
                <a:solidFill>
                  <a:srgbClr val="4083B7"/>
                </a:solidFill>
                <a:latin typeface="Calibri"/>
                <a:ea typeface="Calibri"/>
                <a:cs typeface="Calibri"/>
                <a:sym typeface="Calibri"/>
              </a:rPr>
              <a:t>)</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lang="en-GB" sz="20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Gigatonne (Gt) = 1 billion tonnes = 1×10</a:t>
            </a:r>
            <a:r>
              <a:rPr lang="en-GB" sz="2200" b="0" i="0" u="none" strike="noStrike" cap="none" baseline="30000" noProof="1">
                <a:solidFill>
                  <a:srgbClr val="4083B7"/>
                </a:solidFill>
                <a:latin typeface="Calibri"/>
                <a:ea typeface="Calibri"/>
                <a:cs typeface="Calibri"/>
                <a:sym typeface="Calibri"/>
              </a:rPr>
              <a:t>15</a:t>
            </a:r>
            <a:r>
              <a:rPr lang="en-GB" sz="2200" b="0" i="0" u="none" strike="noStrike" cap="none" noProof="1">
                <a:solidFill>
                  <a:srgbClr val="4083B7"/>
                </a:solidFill>
                <a:latin typeface="Calibri"/>
                <a:ea typeface="Calibri"/>
                <a:cs typeface="Calibri"/>
                <a:sym typeface="Calibri"/>
              </a:rPr>
              <a:t>g = 1 Petagram (Pg)</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kg carbon (C) = 3.664 kg carbon dioxide (CO</a:t>
            </a:r>
            <a:r>
              <a:rPr lang="en-GB" sz="2200" b="0" i="0" u="none" strike="noStrike" cap="none" baseline="-25000" noProof="1">
                <a:solidFill>
                  <a:srgbClr val="4083B7"/>
                </a:solidFill>
                <a:latin typeface="Calibri"/>
                <a:ea typeface="Calibri"/>
                <a:cs typeface="Calibri"/>
                <a:sym typeface="Calibri"/>
              </a:rPr>
              <a:t>2</a:t>
            </a:r>
            <a:r>
              <a:rPr lang="en-GB" sz="2200" b="0" i="0" u="none" strike="noStrike" cap="none" noProof="1">
                <a:solidFill>
                  <a:srgbClr val="4083B7"/>
                </a:solidFill>
                <a:latin typeface="Calibri"/>
                <a:ea typeface="Calibri"/>
                <a:cs typeface="Calibri"/>
                <a:sym typeface="Calibri"/>
              </a:rPr>
              <a:t>)</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GtC = 3.664 billion tonnes CO</a:t>
            </a:r>
            <a:r>
              <a:rPr lang="en-GB" sz="2200" b="0" i="0" u="none" strike="noStrike" cap="none" baseline="-25000" noProof="1">
                <a:solidFill>
                  <a:srgbClr val="4083B7"/>
                </a:solidFill>
                <a:latin typeface="Calibri"/>
                <a:ea typeface="Calibri"/>
                <a:cs typeface="Calibri"/>
                <a:sym typeface="Calibri"/>
              </a:rPr>
              <a:t>2 </a:t>
            </a:r>
            <a:r>
              <a:rPr lang="en-GB" sz="2200" b="0" i="0" u="none" strike="noStrike" cap="none" noProof="1">
                <a:solidFill>
                  <a:srgbClr val="4083B7"/>
                </a:solidFill>
                <a:latin typeface="Calibri"/>
                <a:ea typeface="Calibri"/>
                <a:cs typeface="Calibri"/>
                <a:sym typeface="Calibri"/>
              </a:rPr>
              <a:t>= 3.664 GtCO</a:t>
            </a:r>
            <a:r>
              <a:rPr lang="en-GB" sz="2200" b="0" i="0" u="none" strike="noStrike" cap="none" baseline="-25000" noProof="1">
                <a:solidFill>
                  <a:srgbClr val="4083B7"/>
                </a:solidFill>
                <a:latin typeface="Calibri"/>
                <a:ea typeface="Calibri"/>
                <a:cs typeface="Calibri"/>
                <a:sym typeface="Calibri"/>
              </a:rPr>
              <a:t>2</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noProof="1">
                <a:solidFill>
                  <a:srgbClr val="4083B7"/>
                </a:solidFill>
                <a:latin typeface="Calibri"/>
                <a:ea typeface="Calibri"/>
                <a:cs typeface="Calibri"/>
                <a:sym typeface="Calibri"/>
              </a:rPr>
              <a:t>(Figures are available </a:t>
            </a:r>
            <a:r>
              <a:rPr lang="en-GB" sz="1100" noProof="1">
                <a:solidFill>
                  <a:srgbClr val="4083B7"/>
                </a:solidFill>
                <a:latin typeface="Calibri"/>
                <a:ea typeface="Calibri"/>
                <a:cs typeface="Calibri"/>
                <a:sym typeface="Calibri"/>
              </a:rPr>
              <a:t>from </a:t>
            </a:r>
            <a:r>
              <a:rPr lang="en-GB" sz="1100" dirty="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https://globalcarbonbudget.org/carbonbudget</a:t>
            </a:r>
            <a:r>
              <a:rPr lang="en-GB" sz="1100" b="0" i="0" u="none" strike="noStrike" cap="none" noProof="1">
                <a:solidFill>
                  <a:srgbClr val="4083B7"/>
                </a:solidFill>
                <a:latin typeface="Calibri"/>
                <a:ea typeface="Calibri"/>
                <a:cs typeface="Calibri"/>
                <a:sym typeface="Calibri"/>
              </a:rPr>
              <a:t>) </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lang="en-GB" sz="11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noProof="1">
                <a:solidFill>
                  <a:srgbClr val="4083B7"/>
                </a:solidFill>
                <a:latin typeface="Calibri"/>
                <a:ea typeface="Calibri"/>
                <a:cs typeface="Calibri"/>
                <a:sym typeface="Calibri"/>
              </a:rPr>
              <a:t>Most figures in this presentation are available for download as PNG, PDF and SVG files</a:t>
            </a:r>
            <a:br>
              <a:rPr lang="en-GB" sz="1100" b="0" i="0" u="none" strike="noStrike" cap="none" noProof="1">
                <a:solidFill>
                  <a:srgbClr val="4083B7"/>
                </a:solidFill>
                <a:latin typeface="Calibri"/>
                <a:ea typeface="Calibri"/>
                <a:cs typeface="Calibri"/>
                <a:sym typeface="Calibri"/>
              </a:rPr>
            </a:br>
            <a:r>
              <a:rPr lang="en-GB" sz="1100" b="0" i="0" u="none" strike="noStrike" cap="none" noProof="1">
                <a:solidFill>
                  <a:srgbClr val="4083B7"/>
                </a:solidFill>
                <a:latin typeface="Calibri"/>
                <a:ea typeface="Calibri"/>
                <a:cs typeface="Calibri"/>
                <a:sym typeface="Calibri"/>
              </a:rPr>
              <a:t>from </a:t>
            </a:r>
            <a:r>
              <a:rPr lang="en-GB" sz="1100" b="0" i="0" u="sng" strike="noStrike" cap="none" noProof="1">
                <a:solidFill>
                  <a:srgbClr val="4083B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tinyurl.com/GCB22figs</a:t>
            </a:r>
            <a:r>
              <a:rPr lang="en-GB" sz="1100" b="0" i="0" u="none" strike="noStrike" cap="none" noProof="1">
                <a:solidFill>
                  <a:srgbClr val="4083B7"/>
                </a:solidFill>
                <a:latin typeface="Calibri"/>
                <a:ea typeface="Calibri"/>
                <a:cs typeface="Calibri"/>
                <a:sym typeface="Calibri"/>
              </a:rPr>
              <a:t> along with the data required to produce them.</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lang="en-GB" sz="16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noProof="1">
                <a:solidFill>
                  <a:srgbClr val="4083B7"/>
                </a:solidFill>
                <a:latin typeface="Calibri"/>
                <a:ea typeface="Calibri"/>
                <a:cs typeface="Calibri"/>
                <a:sym typeface="Calibri"/>
              </a:rPr>
              <a:t>Disclaimer</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noProof="1">
                <a:solidFill>
                  <a:srgbClr val="4083B7"/>
                </a:solidFill>
                <a:latin typeface="Calibri"/>
                <a:ea typeface="Calibri"/>
                <a:cs typeface="Calibri"/>
                <a:sym typeface="Calibri"/>
              </a:rPr>
              <a:t>The Global Carbon Budget and the information presented here are intended for those interested in learning about the carbon cycle, and how human activities are changing it. The information contained herein is provided as a public service, with the understanding that the Global Carbon Project team make no warranties, either expressed or implied, concerning the accuracy, completeness, reliability, or suitability of the information.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p>
        </p:txBody>
      </p:sp>
      <p:sp>
        <p:nvSpPr>
          <p:cNvPr id="581" name="Google Shape;581;p5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cumulative contributions to the global carbon budget from 1850</a:t>
            </a:r>
            <a:br>
              <a:rPr lang="en-GB" noProof="1">
                <a:solidFill>
                  <a:srgbClr val="4083B7"/>
                </a:solidFill>
              </a:rPr>
            </a:br>
            <a:r>
              <a:rPr lang="en-GB" noProof="1">
                <a:solidFill>
                  <a:srgbClr val="4083B7"/>
                </a:solidFill>
              </a:rPr>
              <a:t>The carbon imbalance represents the gap in our current understanding of sources &amp; sinks</a:t>
            </a:r>
          </a:p>
        </p:txBody>
      </p:sp>
      <p:sp>
        <p:nvSpPr>
          <p:cNvPr id="582" name="Google Shape;582;p5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583" name="Google Shape;583;p5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a:t>
            </a:r>
            <a:endParaRPr lang="en-GB" baseline="-25000" noProof="1">
              <a:solidFill>
                <a:srgbClr val="4083B7"/>
              </a:solidFill>
            </a:endParaRPr>
          </a:p>
        </p:txBody>
      </p:sp>
      <p:sp>
        <p:nvSpPr>
          <p:cNvPr id="590" name="Google Shape;590;p58"/>
          <p:cNvSpPr txBox="1">
            <a:spLocks noGrp="1"/>
          </p:cNvSpPr>
          <p:nvPr>
            <p:ph type="body" idx="1"/>
          </p:nvPr>
        </p:nvSpPr>
        <p:spPr>
          <a:xfrm>
            <a:off x="1322614" y="829787"/>
            <a:ext cx="10259786" cy="137738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remaining carbon budget  to limit global warming to 1.5°C , 1.7°C and 2°C is </a:t>
            </a:r>
          </a:p>
          <a:p>
            <a:pPr marL="0" lvl="0" indent="0" algn="ctr" rtl="0">
              <a:lnSpc>
                <a:spcPct val="100000"/>
              </a:lnSpc>
              <a:spcBef>
                <a:spcPts val="0"/>
              </a:spcBef>
              <a:spcAft>
                <a:spcPts val="0"/>
              </a:spcAft>
              <a:buClr>
                <a:srgbClr val="4C9BDB"/>
              </a:buClr>
              <a:buSzPts val="1800"/>
              <a:buNone/>
            </a:pPr>
            <a:r>
              <a:rPr lang="en-GB" noProof="1">
                <a:solidFill>
                  <a:srgbClr val="4083B7"/>
                </a:solidFill>
              </a:rPr>
              <a:t>380 GtCO</a:t>
            </a:r>
            <a:r>
              <a:rPr lang="en-GB" baseline="-25000" noProof="1">
                <a:solidFill>
                  <a:srgbClr val="4083B7"/>
                </a:solidFill>
              </a:rPr>
              <a:t>2</a:t>
            </a:r>
            <a:r>
              <a:rPr lang="en-GB" noProof="1">
                <a:solidFill>
                  <a:srgbClr val="4083B7"/>
                </a:solidFill>
              </a:rPr>
              <a:t>, 730 GtCO</a:t>
            </a:r>
            <a:r>
              <a:rPr lang="en-GB" baseline="-25000" noProof="1">
                <a:solidFill>
                  <a:srgbClr val="4083B7"/>
                </a:solidFill>
              </a:rPr>
              <a:t>2</a:t>
            </a:r>
            <a:r>
              <a:rPr lang="en-GB" noProof="1">
                <a:solidFill>
                  <a:srgbClr val="4083B7"/>
                </a:solidFill>
              </a:rPr>
              <a:t>, and 1230 GtCO</a:t>
            </a:r>
            <a:r>
              <a:rPr lang="en-GB" baseline="-25000" noProof="1">
                <a:solidFill>
                  <a:srgbClr val="4083B7"/>
                </a:solidFill>
              </a:rPr>
              <a:t>2</a:t>
            </a:r>
            <a:r>
              <a:rPr lang="en-GB" noProof="1">
                <a:solidFill>
                  <a:srgbClr val="4083B7"/>
                </a:solidFill>
              </a:rPr>
              <a:t> respectively, equivalent to 9, 18 and 30 years from 2023.</a:t>
            </a:r>
          </a:p>
          <a:p>
            <a:pPr marL="0" lvl="0" indent="0" algn="ctr" rtl="0">
              <a:lnSpc>
                <a:spcPct val="100000"/>
              </a:lnSpc>
              <a:spcBef>
                <a:spcPts val="0"/>
              </a:spcBef>
              <a:spcAft>
                <a:spcPts val="0"/>
              </a:spcAft>
              <a:buClr>
                <a:srgbClr val="4C9BDB"/>
              </a:buClr>
              <a:buSzPts val="1800"/>
              <a:buNone/>
            </a:pPr>
            <a:r>
              <a:rPr lang="en-GB" noProof="1">
                <a:solidFill>
                  <a:srgbClr val="4083B7"/>
                </a:solidFill>
              </a:rPr>
              <a:t>2610 GtCO</a:t>
            </a:r>
            <a:r>
              <a:rPr lang="en-GB" baseline="-25000" noProof="1">
                <a:solidFill>
                  <a:srgbClr val="4083B7"/>
                </a:solidFill>
              </a:rPr>
              <a:t>2</a:t>
            </a:r>
            <a:r>
              <a:rPr lang="en-GB" noProof="1">
                <a:solidFill>
                  <a:srgbClr val="4083B7"/>
                </a:solidFill>
              </a:rPr>
              <a:t> have been emitted since 1750</a:t>
            </a:r>
          </a:p>
        </p:txBody>
      </p:sp>
      <p:sp>
        <p:nvSpPr>
          <p:cNvPr id="591" name="Google Shape;591;p5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remaining carbon budgets are updated from IPCC AR6 WG1 Chapter 5 by removing additional historical emissions since 1 January 2020.</a:t>
            </a:r>
            <a:br>
              <a:rPr lang="en-GB" noProof="1">
                <a:solidFill>
                  <a:srgbClr val="4083B7"/>
                </a:solidFill>
              </a:rPr>
            </a:br>
            <a:r>
              <a:rPr lang="en-GB" noProof="1">
                <a:solidFill>
                  <a:srgbClr val="4083B7"/>
                </a:solidFill>
              </a:rPr>
              <a:t>Quantities are subject to additional uncertainties e.g., future mitigation choices of non-CO</a:t>
            </a:r>
            <a:r>
              <a:rPr lang="en-GB" baseline="-25000" noProof="1">
                <a:solidFill>
                  <a:srgbClr val="4083B7"/>
                </a:solidFill>
              </a:rPr>
              <a:t>2</a:t>
            </a:r>
            <a:r>
              <a:rPr lang="en-GB" noProof="1">
                <a:solidFill>
                  <a:srgbClr val="4083B7"/>
                </a:solidFill>
              </a:rPr>
              <a:t> emissions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noProof="1">
                <a:solidFill>
                  <a:srgbClr val="0432FF"/>
                </a:solidFill>
              </a:rPr>
              <a:t>IPCC AR6 WG1</a:t>
            </a:r>
            <a:r>
              <a:rPr lang="en-GB" noProof="1">
                <a:solidFill>
                  <a:srgbClr val="4083B7"/>
                </a:solidFill>
              </a:rPr>
              <a:t>;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Budget 2022</a:t>
            </a:r>
            <a:endParaRPr lang="en-GB" noProof="1"/>
          </a:p>
        </p:txBody>
      </p:sp>
      <p:pic>
        <p:nvPicPr>
          <p:cNvPr id="3" name="Graphic 2">
            <a:extLst>
              <a:ext uri="{FF2B5EF4-FFF2-40B4-BE49-F238E27FC236}">
                <a16:creationId xmlns:a16="http://schemas.microsoft.com/office/drawing/2014/main" id="{40D0D612-B219-41C1-893D-D8C3A7351E1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376880" y="2074922"/>
            <a:ext cx="7451273" cy="3864069"/>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a:t>
            </a:r>
          </a:p>
        </p:txBody>
      </p:sp>
      <p:sp>
        <p:nvSpPr>
          <p:cNvPr id="581" name="Google Shape;581;p5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CO</a:t>
            </a:r>
            <a:r>
              <a:rPr lang="en-GB" baseline="-25000" noProof="1">
                <a:solidFill>
                  <a:srgbClr val="4083B7"/>
                </a:solidFill>
              </a:rPr>
              <a:t>2</a:t>
            </a:r>
            <a:r>
              <a:rPr lang="en-GB" noProof="1">
                <a:solidFill>
                  <a:srgbClr val="4083B7"/>
                </a:solidFill>
              </a:rPr>
              <a:t> emissions must reach zero to limit global warming</a:t>
            </a:r>
          </a:p>
        </p:txBody>
      </p:sp>
      <p:sp>
        <p:nvSpPr>
          <p:cNvPr id="582" name="Google Shape;582;p5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583" name="Google Shape;583;p57"/>
          <p:cNvPicPr preferRelativeResize="0">
            <a:picLocks noGrp="1"/>
          </p:cNvPicPr>
          <p:nvPr>
            <p:ph type="pic" idx="2"/>
          </p:nvPr>
        </p:nvPicPr>
        <p:blipFill>
          <a:blip r:embed="rId5"/>
          <a:srcRect/>
          <a:stretch/>
        </p:blipFill>
        <p:spPr>
          <a:xfrm>
            <a:off x="2064007" y="1506850"/>
            <a:ext cx="8080369" cy="4546298"/>
          </a:xfrm>
          <a:prstGeom prst="rect">
            <a:avLst/>
          </a:prstGeom>
          <a:noFill/>
          <a:ln>
            <a:noFill/>
          </a:ln>
        </p:spPr>
      </p:pic>
    </p:spTree>
    <p:extLst>
      <p:ext uri="{BB962C8B-B14F-4D97-AF65-F5344CB8AC3E}">
        <p14:creationId xmlns:p14="http://schemas.microsoft.com/office/powerpoint/2010/main" val="17264652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GB" noProof="1">
                <a:solidFill>
                  <a:srgbClr val="4083B7"/>
                </a:solidFill>
              </a:rPr>
              <a:t>Acknowledgements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62">
            <a:hlinkClick r:id="rId3"/>
          </p:cNvPr>
          <p:cNvPicPr preferRelativeResize="0"/>
          <p:nvPr/>
        </p:nvPicPr>
        <p:blipFill>
          <a:blip r:embed="rId4"/>
          <a:srcRect/>
          <a:stretch/>
        </p:blipFill>
        <p:spPr>
          <a:xfrm>
            <a:off x="8030035" y="5191466"/>
            <a:ext cx="1647177" cy="445463"/>
          </a:xfrm>
          <a:prstGeom prst="rect">
            <a:avLst/>
          </a:prstGeom>
          <a:noFill/>
          <a:ln>
            <a:noFill/>
          </a:ln>
        </p:spPr>
      </p:pic>
      <p:sp>
        <p:nvSpPr>
          <p:cNvPr id="623" name="Google Shape;623;p6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Acknowledgements</a:t>
            </a:r>
          </a:p>
        </p:txBody>
      </p:sp>
      <p:sp>
        <p:nvSpPr>
          <p:cNvPr id="624" name="Google Shape;624;p62"/>
          <p:cNvSpPr/>
          <p:nvPr/>
        </p:nvSpPr>
        <p:spPr>
          <a:xfrm>
            <a:off x="1187938" y="1238562"/>
            <a:ext cx="4676823"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The work presented in the </a:t>
            </a:r>
            <a:r>
              <a:rPr lang="en-GB" sz="1400" b="1" i="0" u="none" strike="noStrike" cap="none" dirty="0">
                <a:solidFill>
                  <a:srgbClr val="4083B7"/>
                </a:solidFill>
                <a:latin typeface="Calibri"/>
                <a:ea typeface="Calibri"/>
                <a:cs typeface="Calibri"/>
                <a:sym typeface="Calibri"/>
              </a:rPr>
              <a:t>Global Carbon Budget 2022 </a:t>
            </a:r>
            <a:r>
              <a:rPr lang="en-GB" sz="1400" b="0" i="0" u="none" strike="noStrike" cap="none" dirty="0">
                <a:solidFill>
                  <a:srgbClr val="4083B7"/>
                </a:solidFill>
                <a:latin typeface="Calibri"/>
                <a:ea typeface="Calibri"/>
                <a:cs typeface="Calibri"/>
                <a:sym typeface="Calibri"/>
              </a:rPr>
              <a:t>has been possible thanks to the contributions of </a:t>
            </a:r>
            <a:r>
              <a:rPr lang="en-GB" sz="1400" b="1" i="0" u="none" strike="noStrike" cap="none" dirty="0">
                <a:solidFill>
                  <a:srgbClr val="4083B7"/>
                </a:solidFill>
                <a:latin typeface="Calibri"/>
                <a:ea typeface="Calibri"/>
                <a:cs typeface="Calibri"/>
                <a:sym typeface="Calibri"/>
              </a:rPr>
              <a:t>hundreds of people </a:t>
            </a:r>
            <a:r>
              <a:rPr lang="en-GB" sz="1400" b="0" i="0" u="none" strike="noStrike" cap="none" dirty="0">
                <a:solidFill>
                  <a:srgbClr val="4083B7"/>
                </a:solidFill>
                <a:latin typeface="Calibri"/>
                <a:ea typeface="Calibri"/>
                <a:cs typeface="Calibri"/>
                <a:sym typeface="Calibri"/>
              </a:rPr>
              <a:t>involved in observational networks, modeling, and synthesis efforts. </a:t>
            </a:r>
            <a:endParaRPr sz="18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60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thank the institutions and agencies that provide support for individuals and funding that enable the collaborative effort of bringing all components together in the carbon budget effort.</a:t>
            </a:r>
            <a:endParaRPr sz="18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60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thank the sponsors of the GCP and GCP support and liaison offices.</a:t>
            </a:r>
            <a:endParaRPr sz="1800" b="0" i="0" u="none" strike="noStrike" cap="none" dirty="0">
              <a:solidFill>
                <a:srgbClr val="4083B7"/>
              </a:solidFill>
              <a:latin typeface="Calibri"/>
              <a:ea typeface="Calibri"/>
              <a:cs typeface="Calibri"/>
              <a:sym typeface="Calibri"/>
            </a:endParaRPr>
          </a:p>
        </p:txBody>
      </p:sp>
      <p:pic>
        <p:nvPicPr>
          <p:cNvPr id="625" name="Google Shape;625;p62">
            <a:hlinkClick r:id="rId5"/>
          </p:cNvPr>
          <p:cNvPicPr preferRelativeResize="0"/>
          <p:nvPr/>
        </p:nvPicPr>
        <p:blipFill rotWithShape="1">
          <a:blip r:embed="rId6">
            <a:alphaModFix/>
          </a:blip>
          <a:srcRect/>
          <a:stretch/>
        </p:blipFill>
        <p:spPr>
          <a:xfrm>
            <a:off x="10015274" y="4947005"/>
            <a:ext cx="926599" cy="934386"/>
          </a:xfrm>
          <a:prstGeom prst="rect">
            <a:avLst/>
          </a:prstGeom>
          <a:noFill/>
          <a:ln>
            <a:noFill/>
          </a:ln>
        </p:spPr>
      </p:pic>
      <p:pic>
        <p:nvPicPr>
          <p:cNvPr id="626" name="Google Shape;626;p62"/>
          <p:cNvPicPr preferRelativeResize="0"/>
          <p:nvPr/>
        </p:nvPicPr>
        <p:blipFill rotWithShape="1">
          <a:blip r:embed="rId7">
            <a:alphaModFix/>
          </a:blip>
          <a:srcRect/>
          <a:stretch/>
        </p:blipFill>
        <p:spPr>
          <a:xfrm>
            <a:off x="1872473" y="3769732"/>
            <a:ext cx="2772726" cy="845681"/>
          </a:xfrm>
          <a:prstGeom prst="rect">
            <a:avLst/>
          </a:prstGeom>
          <a:noFill/>
          <a:ln>
            <a:noFill/>
          </a:ln>
        </p:spPr>
      </p:pic>
      <p:sp>
        <p:nvSpPr>
          <p:cNvPr id="627" name="Google Shape;627;p62"/>
          <p:cNvSpPr txBox="1"/>
          <p:nvPr/>
        </p:nvSpPr>
        <p:spPr>
          <a:xfrm>
            <a:off x="6331350" y="1238561"/>
            <a:ext cx="4672712" cy="3592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also want thank the EU/H2020 projects 4C (821003) and VERIFY (776810) that supported this coordinated effort as well as  each of the many funding agencies that supported the individual components of this release. A full list in provided in Table A9 of Friedlingstein et al. 2022.</a:t>
            </a:r>
            <a:endParaRPr sz="18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chemeClr val="dk1"/>
              </a:buClr>
              <a:buSzPts val="1400"/>
              <a:buFont typeface="Arial"/>
              <a:buNone/>
            </a:pPr>
            <a:r>
              <a:rPr lang="en-GB" sz="1400" b="0" i="0" u="sng" strike="noStrike" cap="none" dirty="0">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https://essd.copernicus.org/articles/14/4811/2022/</a:t>
            </a:r>
            <a:endParaRPr sz="1400" b="0" i="0" u="sng" strike="noStrike" cap="none" dirty="0">
              <a:solidFill>
                <a:schemeClr val="dk1"/>
              </a:solidFill>
              <a:latin typeface="Arial"/>
              <a:ea typeface="Arial"/>
              <a:cs typeface="Arial"/>
              <a:sym typeface="Arial"/>
            </a:endParaRPr>
          </a:p>
          <a:p>
            <a:pPr marL="0" marR="0" lvl="0" indent="0" algn="ctr" rtl="0">
              <a:lnSpc>
                <a:spcPct val="100000"/>
              </a:lnSpc>
              <a:spcBef>
                <a:spcPts val="280"/>
              </a:spcBef>
              <a:spcAft>
                <a:spcPts val="0"/>
              </a:spcAft>
              <a:buClr>
                <a:schemeClr val="dk1"/>
              </a:buClr>
              <a:buSzPts val="1400"/>
              <a:buFont typeface="Calibri"/>
              <a:buNone/>
            </a:pPr>
            <a:endParaRPr sz="14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also thanks the </a:t>
            </a:r>
            <a:r>
              <a:rPr lang="en-GB" sz="1400" b="0" i="0" u="none" strike="noStrike" cap="none" dirty="0" err="1">
                <a:solidFill>
                  <a:srgbClr val="4083B7"/>
                </a:solidFill>
                <a:latin typeface="Calibri"/>
                <a:ea typeface="Calibri"/>
                <a:cs typeface="Calibri"/>
                <a:sym typeface="Calibri"/>
              </a:rPr>
              <a:t>Fondation</a:t>
            </a:r>
            <a:r>
              <a:rPr lang="en-GB" sz="1400" b="0" i="0" u="none" strike="noStrike" cap="none" dirty="0">
                <a:solidFill>
                  <a:srgbClr val="4083B7"/>
                </a:solidFill>
                <a:latin typeface="Calibri"/>
                <a:ea typeface="Calibri"/>
                <a:cs typeface="Calibri"/>
                <a:sym typeface="Calibri"/>
              </a:rPr>
              <a:t> BNP Paribas for supporting the Global Carbon Atlas and the Integrated Carbon Observation System (ICOS) for hosting our data.</a:t>
            </a:r>
            <a:endParaRPr sz="18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chemeClr val="dk1"/>
              </a:buClr>
              <a:buSzPts val="1400"/>
              <a:buFont typeface="Calibri"/>
              <a:buNone/>
            </a:pPr>
            <a:endParaRPr sz="14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This presentation was created by Robbie Andrew and Pierre Friedlingstein with Pep Canadell, Glen Peters and Corinne Le Quéré in support of the international carbon research community.</a:t>
            </a:r>
            <a:endParaRPr sz="1800" b="0" i="0" u="none" strike="noStrike" cap="none" dirty="0">
              <a:solidFill>
                <a:srgbClr val="4083B7"/>
              </a:solidFill>
              <a:latin typeface="Calibri"/>
              <a:ea typeface="Calibri"/>
              <a:cs typeface="Calibri"/>
              <a:sym typeface="Calibri"/>
            </a:endParaRPr>
          </a:p>
        </p:txBody>
      </p:sp>
      <p:pic>
        <p:nvPicPr>
          <p:cNvPr id="628" name="Google Shape;628;p62"/>
          <p:cNvPicPr preferRelativeResize="0"/>
          <p:nvPr/>
        </p:nvPicPr>
        <p:blipFill>
          <a:blip r:embed="rId9">
            <a:extLst>
              <a:ext uri="{96DAC541-7B7A-43D3-8B79-37D633B846F1}">
                <asvg:svgBlip xmlns:asvg="http://schemas.microsoft.com/office/drawing/2016/SVG/main" r:embed="rId10"/>
              </a:ext>
            </a:extLst>
          </a:blip>
          <a:srcRect/>
          <a:stretch/>
        </p:blipFill>
        <p:spPr>
          <a:xfrm>
            <a:off x="6930248" y="5037095"/>
            <a:ext cx="754839" cy="754839"/>
          </a:xfrm>
          <a:prstGeom prst="rect">
            <a:avLst/>
          </a:prstGeom>
          <a:noFill/>
          <a:ln>
            <a:noFill/>
          </a:ln>
        </p:spPr>
      </p:pic>
      <p:pic>
        <p:nvPicPr>
          <p:cNvPr id="629" name="Google Shape;629;p62"/>
          <p:cNvPicPr preferRelativeResize="0"/>
          <p:nvPr/>
        </p:nvPicPr>
        <p:blipFill rotWithShape="1">
          <a:blip r:embed="rId11">
            <a:alphaModFix/>
          </a:blip>
          <a:srcRect/>
          <a:stretch/>
        </p:blipFill>
        <p:spPr>
          <a:xfrm>
            <a:off x="998068" y="5109680"/>
            <a:ext cx="2222984" cy="609037"/>
          </a:xfrm>
          <a:prstGeom prst="rect">
            <a:avLst/>
          </a:prstGeom>
          <a:noFill/>
          <a:ln>
            <a:noFill/>
          </a:ln>
        </p:spPr>
      </p:pic>
      <p:pic>
        <p:nvPicPr>
          <p:cNvPr id="630" name="Google Shape;630;p62" descr="C:\Users\Robbie\Downloads\WCRP-logo-for-white-background.png"/>
          <p:cNvPicPr preferRelativeResize="0"/>
          <p:nvPr/>
        </p:nvPicPr>
        <p:blipFill rotWithShape="1">
          <a:blip r:embed="rId12">
            <a:alphaModFix/>
          </a:blip>
          <a:srcRect/>
          <a:stretch/>
        </p:blipFill>
        <p:spPr>
          <a:xfrm>
            <a:off x="4813824" y="3820531"/>
            <a:ext cx="1342214" cy="563408"/>
          </a:xfrm>
          <a:prstGeom prst="rect">
            <a:avLst/>
          </a:prstGeom>
          <a:noFill/>
          <a:ln>
            <a:noFill/>
          </a:ln>
        </p:spPr>
      </p:pic>
      <p:pic>
        <p:nvPicPr>
          <p:cNvPr id="631" name="Google Shape;631;p62"/>
          <p:cNvPicPr preferRelativeResize="0"/>
          <p:nvPr/>
        </p:nvPicPr>
        <p:blipFill rotWithShape="1">
          <a:blip r:embed="rId13">
            <a:alphaModFix/>
          </a:blip>
          <a:srcRect l="11553" r="11628"/>
          <a:stretch/>
        </p:blipFill>
        <p:spPr>
          <a:xfrm>
            <a:off x="9006169" y="6079776"/>
            <a:ext cx="2062481" cy="589213"/>
          </a:xfrm>
          <a:prstGeom prst="rect">
            <a:avLst/>
          </a:prstGeom>
          <a:noFill/>
          <a:ln>
            <a:noFill/>
          </a:ln>
        </p:spPr>
      </p:pic>
      <p:pic>
        <p:nvPicPr>
          <p:cNvPr id="632" name="Google Shape;632;p62">
            <a:hlinkClick r:id="rId14"/>
          </p:cNvPr>
          <p:cNvPicPr preferRelativeResize="0"/>
          <p:nvPr/>
        </p:nvPicPr>
        <p:blipFill rotWithShape="1">
          <a:blip r:embed="rId15" cstate="hqprint">
            <a:extLst>
              <a:ext uri="{28A0092B-C50C-407E-A947-70E740481C1C}">
                <a14:useLocalDpi xmlns:a14="http://schemas.microsoft.com/office/drawing/2010/main"/>
              </a:ext>
            </a:extLst>
          </a:blip>
          <a:srcRect/>
          <a:stretch/>
        </p:blipFill>
        <p:spPr>
          <a:xfrm>
            <a:off x="7802769" y="5915664"/>
            <a:ext cx="765215" cy="773894"/>
          </a:xfrm>
          <a:prstGeom prst="rect">
            <a:avLst/>
          </a:prstGeom>
          <a:noFill/>
          <a:ln>
            <a:noFill/>
          </a:ln>
        </p:spPr>
      </p:pic>
      <p:pic>
        <p:nvPicPr>
          <p:cNvPr id="633" name="Google Shape;633;p62"/>
          <p:cNvPicPr preferRelativeResize="0"/>
          <p:nvPr/>
        </p:nvPicPr>
        <p:blipFill rotWithShape="1">
          <a:blip r:embed="rId16">
            <a:alphaModFix/>
          </a:blip>
          <a:srcRect l="24931" t="20134" r="24792" b="22981"/>
          <a:stretch/>
        </p:blipFill>
        <p:spPr>
          <a:xfrm>
            <a:off x="5126246" y="5980945"/>
            <a:ext cx="1210056" cy="786875"/>
          </a:xfrm>
          <a:prstGeom prst="rect">
            <a:avLst/>
          </a:prstGeom>
          <a:noFill/>
          <a:ln>
            <a:noFill/>
          </a:ln>
        </p:spPr>
      </p:pic>
      <p:pic>
        <p:nvPicPr>
          <p:cNvPr id="634" name="Google Shape;634;p62"/>
          <p:cNvPicPr preferRelativeResize="0"/>
          <p:nvPr/>
        </p:nvPicPr>
        <p:blipFill rotWithShape="1">
          <a:blip r:embed="rId17" cstate="hqprint">
            <a:alphaModFix/>
            <a:extLst>
              <a:ext uri="{28A0092B-C50C-407E-A947-70E740481C1C}">
                <a14:useLocalDpi xmlns:a14="http://schemas.microsoft.com/office/drawing/2010/main"/>
              </a:ext>
            </a:extLst>
          </a:blip>
          <a:srcRect/>
          <a:stretch/>
        </p:blipFill>
        <p:spPr>
          <a:xfrm>
            <a:off x="1112241" y="5892542"/>
            <a:ext cx="1712130" cy="963681"/>
          </a:xfrm>
          <a:prstGeom prst="rect">
            <a:avLst/>
          </a:prstGeom>
          <a:noFill/>
          <a:ln>
            <a:noFill/>
          </a:ln>
        </p:spPr>
      </p:pic>
      <p:pic>
        <p:nvPicPr>
          <p:cNvPr id="635" name="Google Shape;635;p62" descr="C:\Users\Robbie\Downloads\Stanford_logo.png"/>
          <p:cNvPicPr preferRelativeResize="0"/>
          <p:nvPr/>
        </p:nvPicPr>
        <p:blipFill rotWithShape="1">
          <a:blip r:embed="rId18" cstate="hqprint">
            <a:alphaModFix/>
            <a:extLst>
              <a:ext uri="{28A0092B-C50C-407E-A947-70E740481C1C}">
                <a14:useLocalDpi xmlns:a14="http://schemas.microsoft.com/office/drawing/2010/main"/>
              </a:ext>
            </a:extLst>
          </a:blip>
          <a:srcRect/>
          <a:stretch/>
        </p:blipFill>
        <p:spPr>
          <a:xfrm>
            <a:off x="6732983" y="6028575"/>
            <a:ext cx="631599" cy="691615"/>
          </a:xfrm>
          <a:prstGeom prst="rect">
            <a:avLst/>
          </a:prstGeom>
          <a:noFill/>
          <a:ln>
            <a:noFill/>
          </a:ln>
        </p:spPr>
      </p:pic>
      <p:pic>
        <p:nvPicPr>
          <p:cNvPr id="637" name="Google Shape;637;p62"/>
          <p:cNvPicPr preferRelativeResize="0"/>
          <p:nvPr/>
        </p:nvPicPr>
        <p:blipFill rotWithShape="1">
          <a:blip r:embed="rId19">
            <a:alphaModFix/>
          </a:blip>
          <a:srcRect/>
          <a:stretch/>
        </p:blipFill>
        <p:spPr>
          <a:xfrm>
            <a:off x="5428099" y="5010128"/>
            <a:ext cx="1037805" cy="808141"/>
          </a:xfrm>
          <a:prstGeom prst="rect">
            <a:avLst/>
          </a:prstGeom>
          <a:noFill/>
          <a:ln>
            <a:noFill/>
          </a:ln>
        </p:spPr>
      </p:pic>
      <p:pic>
        <p:nvPicPr>
          <p:cNvPr id="638" name="Google Shape;638;p62" descr="Logo&#10;&#10;Description automatically generated"/>
          <p:cNvPicPr preferRelativeResize="0"/>
          <p:nvPr/>
        </p:nvPicPr>
        <p:blipFill rotWithShape="1">
          <a:blip r:embed="rId20">
            <a:alphaModFix/>
          </a:blip>
          <a:srcRect/>
          <a:stretch/>
        </p:blipFill>
        <p:spPr>
          <a:xfrm>
            <a:off x="3559115" y="4975015"/>
            <a:ext cx="1530921" cy="878366"/>
          </a:xfrm>
          <a:prstGeom prst="rect">
            <a:avLst/>
          </a:prstGeom>
          <a:noFill/>
          <a:ln>
            <a:noFill/>
          </a:ln>
        </p:spPr>
      </p:pic>
      <p:pic>
        <p:nvPicPr>
          <p:cNvPr id="4" name="Google Shape;614;p62">
            <a:extLst>
              <a:ext uri="{FF2B5EF4-FFF2-40B4-BE49-F238E27FC236}">
                <a16:creationId xmlns:a16="http://schemas.microsoft.com/office/drawing/2014/main" id="{311F52D7-8FBA-EBFE-E24B-7100E58DF8EE}"/>
              </a:ext>
            </a:extLst>
          </p:cNvPr>
          <p:cNvPicPr preferRelativeResize="0"/>
          <p:nvPr/>
        </p:nvPicPr>
        <p:blipFill rotWithShape="1">
          <a:blip r:embed="rId21">
            <a:alphaModFix/>
          </a:blip>
          <a:srcRect/>
          <a:stretch/>
        </p:blipFill>
        <p:spPr>
          <a:xfrm>
            <a:off x="2944161" y="5763453"/>
            <a:ext cx="1798770" cy="118394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Additional Figures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4"/>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651" name="Google Shape;651;p64"/>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Fossil CO</a:t>
            </a:r>
            <a:r>
              <a:rPr lang="en-GB" sz="3959" baseline="-25000" noProof="1">
                <a:solidFill>
                  <a:srgbClr val="4083B7"/>
                </a:solidFill>
              </a:rPr>
              <a:t>2</a:t>
            </a:r>
            <a:endParaRPr lang="en-GB" sz="3959" noProof="1">
              <a:solidFill>
                <a:srgbClr val="4083B7"/>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6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a:t>
            </a:r>
            <a:endParaRPr lang="en-GB" baseline="-25000" noProof="1">
              <a:solidFill>
                <a:srgbClr val="4083B7"/>
              </a:solidFill>
            </a:endParaRPr>
          </a:p>
        </p:txBody>
      </p:sp>
      <p:sp>
        <p:nvSpPr>
          <p:cNvPr id="658" name="Google Shape;658;p6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by country from 2000 to 2021, with the growth rates </a:t>
            </a:r>
            <a:br>
              <a:rPr lang="en-GB" noProof="1">
                <a:solidFill>
                  <a:srgbClr val="4083B7"/>
                </a:solidFill>
              </a:rPr>
            </a:br>
            <a:r>
              <a:rPr lang="en-GB" noProof="1">
                <a:solidFill>
                  <a:srgbClr val="4083B7"/>
                </a:solidFill>
              </a:rPr>
              <a:t>indicated for the more recent period of 2016 to 2021</a:t>
            </a:r>
          </a:p>
        </p:txBody>
      </p:sp>
      <p:sp>
        <p:nvSpPr>
          <p:cNvPr id="659" name="Google Shape;659;p6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r>
              <a:rPr lang="en-GB" noProof="1">
                <a:solidFill>
                  <a:srgbClr val="4083B7"/>
                </a:solidFill>
              </a:rPr>
              <a:t> </a:t>
            </a:r>
          </a:p>
        </p:txBody>
      </p:sp>
      <p:pic>
        <p:nvPicPr>
          <p:cNvPr id="660" name="Google Shape;660;p65"/>
          <p:cNvPicPr preferRelativeResize="0">
            <a:picLocks noGrp="1"/>
          </p:cNvPicPr>
          <p:nvPr>
            <p:ph type="pic" idx="2"/>
          </p:nvPr>
        </p:nvPicPr>
        <p:blipFill rotWithShape="1">
          <a:blip r:embed="rId5"/>
          <a:srcRect l="-18203" r="-18203"/>
          <a:stretch/>
        </p:blipFill>
        <p:spPr>
          <a:xfrm>
            <a:off x="609600" y="1600206"/>
            <a:ext cx="10972800" cy="452596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6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Per capita CO</a:t>
            </a:r>
            <a:r>
              <a:rPr lang="en-GB" baseline="-25000" noProof="1">
                <a:solidFill>
                  <a:srgbClr val="4083B7"/>
                </a:solidFill>
              </a:rPr>
              <a:t>2</a:t>
            </a:r>
            <a:r>
              <a:rPr lang="en-GB" noProof="1">
                <a:solidFill>
                  <a:srgbClr val="4083B7"/>
                </a:solidFill>
              </a:rPr>
              <a:t> emissions</a:t>
            </a:r>
          </a:p>
        </p:txBody>
      </p:sp>
      <p:sp>
        <p:nvSpPr>
          <p:cNvPr id="667" name="Google Shape;667;p6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r>
              <a:rPr lang="en-GB" noProof="1">
                <a:solidFill>
                  <a:srgbClr val="4083B7"/>
                </a:solidFill>
              </a:rPr>
              <a:t> </a:t>
            </a:r>
          </a:p>
        </p:txBody>
      </p:sp>
      <p:pic>
        <p:nvPicPr>
          <p:cNvPr id="668" name="Google Shape;668;p66"/>
          <p:cNvPicPr preferRelativeResize="0">
            <a:picLocks noGrp="1"/>
          </p:cNvPicPr>
          <p:nvPr>
            <p:ph type="pic" idx="2"/>
          </p:nvPr>
        </p:nvPicPr>
        <p:blipFill rotWithShape="1">
          <a:blip r:embed="rId5"/>
          <a:srcRect l="-18203" r="-18203"/>
          <a:stretch/>
        </p:blipFill>
        <p:spPr>
          <a:xfrm>
            <a:off x="609600" y="1600206"/>
            <a:ext cx="10972800" cy="452596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 Intensity</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 intensity (emission per unit economic output) generally declines over time.</a:t>
            </a:r>
            <a:br>
              <a:rPr lang="en-GB" noProof="1">
                <a:solidFill>
                  <a:srgbClr val="4083B7"/>
                </a:solidFill>
              </a:rPr>
            </a:br>
            <a:r>
              <a:rPr lang="en-GB" noProof="1">
                <a:solidFill>
                  <a:srgbClr val="4083B7"/>
                </a:solidFill>
              </a:rPr>
              <a:t>In many countries, these declines are insufficient to overcome economic growth.</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is measured in purchasing power parity (PPP) terms in 2010 US dollars.</a:t>
            </a: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6850"/>
            <a:ext cx="8080372" cy="4546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License </a:t>
            </a:r>
          </a:p>
        </p:txBody>
      </p:sp>
      <p:sp>
        <p:nvSpPr>
          <p:cNvPr id="109" name="Google Shape;109;p7"/>
          <p:cNvSpPr/>
          <p:nvPr/>
        </p:nvSpPr>
        <p:spPr>
          <a:xfrm>
            <a:off x="1689618" y="2291080"/>
            <a:ext cx="8885970" cy="3693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Our intention is that these figures and data are used. That’s why they’re released under the </a:t>
            </a:r>
            <a:r>
              <a:rPr lang="en-GB" sz="1800" b="0" i="1" u="none" strike="noStrike" cap="none">
                <a:solidFill>
                  <a:srgbClr val="4083B7"/>
                </a:solidFill>
                <a:latin typeface="Calibri"/>
                <a:ea typeface="Calibri"/>
                <a:cs typeface="Calibri"/>
                <a:sym typeface="Calibri"/>
              </a:rPr>
              <a:t>Creative Commons Attribution 4.0 International license</a:t>
            </a:r>
            <a:r>
              <a:rPr lang="en-GB" sz="1800" b="0" i="0" u="none" strike="noStrike" cap="none">
                <a:solidFill>
                  <a:srgbClr val="4083B7"/>
                </a:solidFill>
                <a:latin typeface="Calibri"/>
                <a:ea typeface="Calibri"/>
                <a:cs typeface="Calibri"/>
                <a:sym typeface="Calibri"/>
              </a:rPr>
              <a:t>. Simply put, you may freely copy and modify these figures and data, and use them in both commercial and non-commercial works, as long as you give credit to the Global Carbon Project.</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If you’re just tweeting a figure or using a figure in a presentation, then it already says at the bottom that it’s by the Global Carbon Project, so you’re good to go! If you use the data directly or modify the figure then you will need to make sure the attribution is in place.</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For details on the license, visit the </a:t>
            </a:r>
            <a:r>
              <a:rPr lang="en-GB" sz="1800" b="0" i="0" u="sng" strike="noStrike" cap="none">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website</a:t>
            </a:r>
            <a:r>
              <a:rPr lang="en-GB" sz="1800" b="0" i="0" u="none" strike="noStrike" cap="none">
                <a:solidFill>
                  <a:srgbClr val="4083B7"/>
                </a:solidFill>
                <a:latin typeface="Calibri"/>
                <a:ea typeface="Calibri"/>
                <a:cs typeface="Calibri"/>
                <a:sym typeface="Calibri"/>
              </a:rPr>
              <a:t>.</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Suggested citation for use in a book: “Used with permission of the Global Carbon Project under the Creative Commons Attribution 4.0 International license.”</a:t>
            </a:r>
            <a:endParaRPr sz="1400" b="0" i="0" u="none" strike="noStrike" cap="none">
              <a:solidFill>
                <a:srgbClr val="4083B7"/>
              </a:solidFill>
              <a:latin typeface="Arial"/>
              <a:ea typeface="Arial"/>
              <a:cs typeface="Arial"/>
              <a:sym typeface="Arial"/>
            </a:endParaRPr>
          </a:p>
        </p:txBody>
      </p:sp>
      <p:pic>
        <p:nvPicPr>
          <p:cNvPr id="110" name="Google Shape;110;p7"/>
          <p:cNvPicPr preferRelativeResize="0"/>
          <p:nvPr/>
        </p:nvPicPr>
        <p:blipFill rotWithShape="1">
          <a:blip r:embed="rId4">
            <a:alphaModFix/>
          </a:blip>
          <a:srcRect/>
          <a:stretch/>
        </p:blipFill>
        <p:spPr>
          <a:xfrm>
            <a:off x="4191764" y="935881"/>
            <a:ext cx="3808472" cy="125135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Kaya decomposition</a:t>
            </a:r>
          </a:p>
        </p:txBody>
      </p:sp>
      <p:sp>
        <p:nvSpPr>
          <p:cNvPr id="693" name="Google Shape;693;p6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Kaya decomposition illustrates that relative decoupling of economic growth from CO</a:t>
            </a:r>
            <a:r>
              <a:rPr lang="en-GB" baseline="-25000" noProof="1">
                <a:solidFill>
                  <a:srgbClr val="4083B7"/>
                </a:solidFill>
              </a:rPr>
              <a:t>2</a:t>
            </a:r>
            <a:r>
              <a:rPr lang="en-GB" noProof="1">
                <a:solidFill>
                  <a:srgbClr val="4083B7"/>
                </a:solidFill>
              </a:rPr>
              <a:t> emissions </a:t>
            </a:r>
            <a:br>
              <a:rPr lang="en-GB" noProof="1">
                <a:solidFill>
                  <a:srgbClr val="4083B7"/>
                </a:solidFill>
              </a:rPr>
            </a:br>
            <a:r>
              <a:rPr lang="en-GB" noProof="1">
                <a:solidFill>
                  <a:srgbClr val="4083B7"/>
                </a:solidFill>
              </a:rPr>
              <a:t>is driven by improved energy intensity (Energy/GDP) &amp;, recently, carbon intensity of energy (CO</a:t>
            </a:r>
            <a:r>
              <a:rPr lang="en-GB" baseline="-25000" noProof="1">
                <a:solidFill>
                  <a:srgbClr val="4083B7"/>
                </a:solidFill>
              </a:rPr>
              <a:t>2</a:t>
            </a:r>
            <a:r>
              <a:rPr lang="en-GB" noProof="1">
                <a:solidFill>
                  <a:srgbClr val="4083B7"/>
                </a:solidFill>
              </a:rPr>
              <a:t>/Energy)</a:t>
            </a:r>
          </a:p>
        </p:txBody>
      </p:sp>
      <p:pic>
        <p:nvPicPr>
          <p:cNvPr id="694" name="Google Shape;694;p69"/>
          <p:cNvPicPr preferRelativeResize="0">
            <a:picLocks noGrp="1"/>
          </p:cNvPicPr>
          <p:nvPr>
            <p:ph type="pic" idx="2"/>
          </p:nvPr>
        </p:nvPicPr>
        <p:blipFill>
          <a:blip r:embed="rId3"/>
          <a:srcRect/>
          <a:stretch/>
        </p:blipFill>
        <p:spPr>
          <a:xfrm>
            <a:off x="2064001" y="1508400"/>
            <a:ext cx="8081258" cy="4546797"/>
          </a:xfrm>
          <a:prstGeom prst="rect">
            <a:avLst/>
          </a:prstGeom>
          <a:noFill/>
          <a:ln>
            <a:noFill/>
          </a:ln>
        </p:spPr>
      </p:pic>
      <p:sp>
        <p:nvSpPr>
          <p:cNvPr id="695" name="Google Shape;695;p6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Gross Domestic Product (economic activity)</a:t>
            </a:r>
            <a:br>
              <a:rPr lang="en-GB" noProof="1">
                <a:solidFill>
                  <a:srgbClr val="4083B7"/>
                </a:solidFill>
              </a:rPr>
            </a:br>
            <a:r>
              <a:rPr lang="en-GB" noProof="1">
                <a:solidFill>
                  <a:srgbClr val="4083B7"/>
                </a:solidFill>
              </a:rPr>
              <a:t>Source: </a:t>
            </a:r>
            <a:r>
              <a:rPr lang="en-GB" u="sng" noProof="1">
                <a:solidFill>
                  <a:schemeClr val="hlink"/>
                </a:solidFill>
                <a:hlinkClick r:id="rId4"/>
              </a:rPr>
              <a:t>Friedlingstein et al 2022</a:t>
            </a:r>
            <a:r>
              <a:rPr lang="en-GB" noProof="1">
                <a:solidFill>
                  <a:srgbClr val="4083B7"/>
                </a:solidFill>
              </a:rPr>
              <a:t>; </a:t>
            </a:r>
            <a:r>
              <a:rPr lang="en-GB" u="sng" noProof="1">
                <a:solidFill>
                  <a:schemeClr val="hlink"/>
                </a:solidFill>
                <a:hlinkClick r:id="rId5"/>
              </a:rPr>
              <a:t>Global Carbon Project 2022</a:t>
            </a:r>
            <a:r>
              <a:rPr lang="en-GB" noProof="1">
                <a:solidFill>
                  <a:srgbClr val="4083B7"/>
                </a:solidFill>
              </a:rPr>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7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intensity</a:t>
            </a:r>
          </a:p>
        </p:txBody>
      </p:sp>
      <p:sp>
        <p:nvSpPr>
          <p:cNvPr id="702" name="Google Shape;702;p7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10 largest economies have a wide range of emission intensity of economic activity</a:t>
            </a:r>
          </a:p>
        </p:txBody>
      </p:sp>
      <p:sp>
        <p:nvSpPr>
          <p:cNvPr id="703" name="Google Shape;703;p7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latin typeface="Calibri"/>
                <a:ea typeface="Calibri"/>
                <a:cs typeface="Calibri"/>
                <a:sym typeface="Calibri"/>
              </a:rPr>
              <a:t>Emission intensity: Fossil CO</a:t>
            </a:r>
            <a:r>
              <a:rPr lang="en-GB" baseline="-25000" noProof="1">
                <a:solidFill>
                  <a:srgbClr val="4083B7"/>
                </a:solidFill>
                <a:latin typeface="Calibri"/>
                <a:ea typeface="Calibri"/>
                <a:cs typeface="Calibri"/>
                <a:sym typeface="Calibri"/>
              </a:rPr>
              <a:t>2</a:t>
            </a:r>
            <a:r>
              <a:rPr lang="en-GB" noProof="1">
                <a:solidFill>
                  <a:srgbClr val="4083B7"/>
                </a:solidFill>
                <a:latin typeface="Calibri"/>
                <a:ea typeface="Calibri"/>
                <a:cs typeface="Calibri"/>
                <a:sym typeface="Calibri"/>
              </a:rPr>
              <a:t> emissions divided by Gross Domestic Product (GDP)</a:t>
            </a:r>
            <a:br>
              <a:rPr lang="en-GB" noProof="1">
                <a:solidFill>
                  <a:srgbClr val="4083B7"/>
                </a:solidFill>
                <a:latin typeface="Calibri"/>
                <a:ea typeface="Calibri"/>
                <a:cs typeface="Calibri"/>
                <a:sym typeface="Calibri"/>
              </a:rPr>
            </a:br>
            <a:r>
              <a:rPr lang="en-GB" noProof="1">
                <a:solidFill>
                  <a:srgbClr val="4083B7"/>
                </a:solidFill>
                <a:latin typeface="Calibri"/>
                <a:ea typeface="Calibri"/>
                <a:cs typeface="Calibri"/>
                <a:sym typeface="Calibri"/>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latin typeface="Calibri"/>
                <a:ea typeface="Calibri"/>
                <a:cs typeface="Calibri"/>
                <a:sym typeface="Calibri"/>
                <a:hlinkClick r:id="rId4"/>
              </a:rPr>
              <a:t>Global Carbon Project 2022</a:t>
            </a:r>
            <a:r>
              <a:rPr lang="en-GB" noProof="1">
                <a:solidFill>
                  <a:srgbClr val="4083B7"/>
                </a:solidFill>
                <a:latin typeface="Calibri"/>
                <a:ea typeface="Calibri"/>
                <a:cs typeface="Calibri"/>
                <a:sym typeface="Calibri"/>
              </a:rPr>
              <a:t> </a:t>
            </a:r>
            <a:endParaRPr lang="en-GB" noProof="1">
              <a:solidFill>
                <a:srgbClr val="4083B7"/>
              </a:solidFill>
            </a:endParaRPr>
          </a:p>
        </p:txBody>
      </p:sp>
      <p:pic>
        <p:nvPicPr>
          <p:cNvPr id="704" name="Google Shape;704;p70"/>
          <p:cNvPicPr preferRelativeResize="0">
            <a:picLocks noGrp="1"/>
          </p:cNvPicPr>
          <p:nvPr>
            <p:ph type="pic" idx="2"/>
          </p:nvPr>
        </p:nvPicPr>
        <p:blipFill>
          <a:blip r:embed="rId5"/>
          <a:srcRect/>
          <a:stretch/>
        </p:blipFill>
        <p:spPr>
          <a:xfrm>
            <a:off x="2064006" y="1506850"/>
            <a:ext cx="8080372" cy="45462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per capita</a:t>
            </a:r>
          </a:p>
        </p:txBody>
      </p:sp>
      <p:sp>
        <p:nvSpPr>
          <p:cNvPr id="711" name="Google Shape;711;p71"/>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10 most populous countries span a wide range of development and emissions per capita</a:t>
            </a:r>
          </a:p>
        </p:txBody>
      </p:sp>
      <p:sp>
        <p:nvSpPr>
          <p:cNvPr id="712" name="Google Shape;712;p7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Emission per capita: Fossil CO</a:t>
            </a:r>
            <a:r>
              <a:rPr lang="en-GB" baseline="-25000" noProof="1">
                <a:solidFill>
                  <a:srgbClr val="4083B7"/>
                </a:solidFill>
              </a:rPr>
              <a:t>2</a:t>
            </a:r>
            <a:r>
              <a:rPr lang="en-GB" noProof="1">
                <a:solidFill>
                  <a:srgbClr val="4083B7"/>
                </a:solidFill>
              </a:rPr>
              <a:t> emissions divided by population</a:t>
            </a:r>
            <a:br>
              <a:rPr lang="en-GB" noProof="1">
                <a:solidFill>
                  <a:srgbClr val="4083B7"/>
                </a:solidFill>
                <a:latin typeface="Calibri"/>
                <a:ea typeface="Calibri"/>
                <a:cs typeface="Calibri"/>
                <a:sym typeface="Calibri"/>
              </a:rPr>
            </a:br>
            <a:r>
              <a:rPr lang="en-GB" noProof="1">
                <a:solidFill>
                  <a:srgbClr val="4083B7"/>
                </a:solidFill>
                <a:latin typeface="Calibri"/>
                <a:ea typeface="Calibri"/>
                <a:cs typeface="Calibri"/>
                <a:sym typeface="Calibri"/>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latin typeface="Calibri"/>
                <a:ea typeface="Calibri"/>
                <a:cs typeface="Calibri"/>
                <a:sym typeface="Calibri"/>
                <a:hlinkClick r:id="rId4"/>
              </a:rPr>
              <a:t>Global Carbon Project 2022</a:t>
            </a:r>
            <a:r>
              <a:rPr lang="en-GB" noProof="1">
                <a:solidFill>
                  <a:srgbClr val="4083B7"/>
                </a:solidFill>
                <a:latin typeface="Calibri"/>
                <a:ea typeface="Calibri"/>
                <a:cs typeface="Calibri"/>
                <a:sym typeface="Calibri"/>
              </a:rPr>
              <a:t> </a:t>
            </a:r>
            <a:endParaRPr lang="en-GB" noProof="1">
              <a:solidFill>
                <a:srgbClr val="4083B7"/>
              </a:solidFill>
            </a:endParaRPr>
          </a:p>
        </p:txBody>
      </p:sp>
      <p:pic>
        <p:nvPicPr>
          <p:cNvPr id="713" name="Google Shape;713;p71"/>
          <p:cNvPicPr preferRelativeResize="0">
            <a:picLocks noGrp="1"/>
          </p:cNvPicPr>
          <p:nvPr>
            <p:ph type="pic" idx="2"/>
          </p:nvPr>
        </p:nvPicPr>
        <p:blipFill>
          <a:blip r:embed="rId5"/>
          <a:srcRect/>
          <a:stretch/>
        </p:blipFill>
        <p:spPr>
          <a:xfrm>
            <a:off x="2064006" y="1506850"/>
            <a:ext cx="8080372" cy="45462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72"/>
          <p:cNvSpPr txBox="1">
            <a:spLocks noGrp="1"/>
          </p:cNvSpPr>
          <p:nvPr>
            <p:ph type="title"/>
          </p:nvPr>
        </p:nvSpPr>
        <p:spPr>
          <a:xfrm>
            <a:off x="3379788" y="119063"/>
            <a:ext cx="7288212" cy="5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Alternative rankings of countries</a:t>
            </a:r>
          </a:p>
        </p:txBody>
      </p:sp>
      <p:sp>
        <p:nvSpPr>
          <p:cNvPr id="720" name="Google Shape;720;p72"/>
          <p:cNvSpPr txBox="1">
            <a:spLocks noGrp="1"/>
          </p:cNvSpPr>
          <p:nvPr>
            <p:ph type="body" idx="1"/>
          </p:nvPr>
        </p:nvSpPr>
        <p:spPr>
          <a:xfrm>
            <a:off x="1955800" y="823913"/>
            <a:ext cx="8280400"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responsibility of individual countries depends on perspective.</a:t>
            </a:r>
            <a:br>
              <a:rPr lang="en-GB" noProof="1">
                <a:solidFill>
                  <a:srgbClr val="4083B7"/>
                </a:solidFill>
              </a:rPr>
            </a:br>
            <a:r>
              <a:rPr lang="en-GB" noProof="1">
                <a:solidFill>
                  <a:srgbClr val="4083B7"/>
                </a:solidFill>
              </a:rPr>
              <a:t>Bars indicate fossil CO</a:t>
            </a:r>
            <a:r>
              <a:rPr lang="en-GB" baseline="-25000" noProof="1">
                <a:solidFill>
                  <a:srgbClr val="4083B7"/>
                </a:solidFill>
              </a:rPr>
              <a:t>2</a:t>
            </a:r>
            <a:r>
              <a:rPr lang="en-GB" noProof="1">
                <a:solidFill>
                  <a:srgbClr val="4083B7"/>
                </a:solidFill>
              </a:rPr>
              <a:t> emissions, population, and GDP.</a:t>
            </a:r>
          </a:p>
        </p:txBody>
      </p:sp>
      <p:sp>
        <p:nvSpPr>
          <p:cNvPr id="721" name="Google Shape;721;p72"/>
          <p:cNvSpPr txBox="1">
            <a:spLocks noGrp="1"/>
          </p:cNvSpPr>
          <p:nvPr>
            <p:ph type="body" idx="2"/>
          </p:nvPr>
        </p:nvSpPr>
        <p:spPr>
          <a:xfrm>
            <a:off x="1712922" y="5692784"/>
            <a:ext cx="8766175" cy="107791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Gross Domestic Product in Market Exchange Rates (MER) and Purchasing Power Parity (PPP)</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rgbClr val="000000"/>
                </a:solidFill>
                <a:hlinkClick r:id="rId3">
                  <a:extLst>
                    <a:ext uri="{A12FA001-AC4F-418D-AE19-62706E023703}">
                      <ahyp:hlinkClr xmlns:ahyp="http://schemas.microsoft.com/office/drawing/2018/hyperlinkcolor" val="tx"/>
                    </a:ext>
                  </a:extLst>
                </a:hlinkClick>
              </a:rPr>
              <a:t>United Nations</a:t>
            </a:r>
            <a:r>
              <a:rPr lang="en-GB" noProof="1">
                <a:solidFill>
                  <a:srgbClr val="4083B7"/>
                </a:solidFill>
              </a:rPr>
              <a:t>; </a:t>
            </a:r>
            <a:r>
              <a:rPr lang="en-GB" u="sng" noProof="1">
                <a:solidFill>
                  <a:schemeClr val="hlink"/>
                </a:solidFill>
                <a:hlinkClick r:id="rId4"/>
              </a:rPr>
              <a:t>Friedlingstein et al 2022</a:t>
            </a:r>
            <a:r>
              <a:rPr lang="en-GB" noProof="1">
                <a:solidFill>
                  <a:srgbClr val="4083B7"/>
                </a:solidFill>
              </a:rPr>
              <a:t>; </a:t>
            </a:r>
            <a:r>
              <a:rPr lang="en-GB" u="sng" noProof="1">
                <a:solidFill>
                  <a:schemeClr val="hlink"/>
                </a:solidFill>
                <a:hlinkClick r:id="rId5"/>
              </a:rPr>
              <a:t>Global Carbon Project 2022</a:t>
            </a:r>
            <a:endParaRPr lang="en-GB" noProof="1"/>
          </a:p>
        </p:txBody>
      </p:sp>
      <p:pic>
        <p:nvPicPr>
          <p:cNvPr id="722" name="Google Shape;722;p72"/>
          <p:cNvPicPr preferRelativeResize="0">
            <a:picLocks noGrp="1"/>
          </p:cNvPicPr>
          <p:nvPr>
            <p:ph type="pic" idx="2"/>
          </p:nvPr>
        </p:nvPicPr>
        <p:blipFill>
          <a:blip r:embed="rId6"/>
          <a:srcRect/>
          <a:stretch/>
        </p:blipFill>
        <p:spPr>
          <a:xfrm>
            <a:off x="2064006" y="1506850"/>
            <a:ext cx="8080372" cy="454629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Breakdown of global fossil CO</a:t>
            </a:r>
            <a:r>
              <a:rPr lang="en-GB" baseline="-25000" noProof="1">
                <a:solidFill>
                  <a:srgbClr val="4083B7"/>
                </a:solidFill>
              </a:rPr>
              <a:t>2</a:t>
            </a:r>
            <a:r>
              <a:rPr lang="en-GB" noProof="1">
                <a:solidFill>
                  <a:srgbClr val="4083B7"/>
                </a:solidFill>
              </a:rPr>
              <a:t> emissions by country</a:t>
            </a:r>
          </a:p>
        </p:txBody>
      </p:sp>
      <p:sp>
        <p:nvSpPr>
          <p:cNvPr id="729" name="Google Shape;729;p7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730" name="Google Shape;730;p73"/>
          <p:cNvPicPr preferRelativeResize="0">
            <a:picLocks noGrp="1"/>
          </p:cNvPicPr>
          <p:nvPr>
            <p:ph type="pic" idx="2"/>
          </p:nvPr>
        </p:nvPicPr>
        <p:blipFill>
          <a:blip r:embed="rId5"/>
          <a:srcRect/>
          <a:stretch/>
        </p:blipFill>
        <p:spPr>
          <a:xfrm>
            <a:off x="2064006" y="1506850"/>
            <a:ext cx="8080372" cy="454629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74"/>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continent</a:t>
            </a:r>
          </a:p>
        </p:txBody>
      </p:sp>
      <p:sp>
        <p:nvSpPr>
          <p:cNvPr id="737" name="Google Shape;737;p7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Asia dominates global fossil CO</a:t>
            </a:r>
            <a:r>
              <a:rPr lang="en-GB" baseline="-25000" noProof="1">
                <a:solidFill>
                  <a:srgbClr val="4083B7"/>
                </a:solidFill>
              </a:rPr>
              <a:t>2</a:t>
            </a:r>
            <a:r>
              <a:rPr lang="en-GB" noProof="1">
                <a:solidFill>
                  <a:srgbClr val="4083B7"/>
                </a:solidFill>
              </a:rPr>
              <a:t> emissions, while emissions in North America</a:t>
            </a:r>
            <a:br>
              <a:rPr lang="en-GB" noProof="1">
                <a:solidFill>
                  <a:srgbClr val="4083B7"/>
                </a:solidFill>
              </a:rPr>
            </a:br>
            <a:r>
              <a:rPr lang="en-GB" noProof="1">
                <a:solidFill>
                  <a:srgbClr val="4083B7"/>
                </a:solidFill>
              </a:rPr>
              <a:t>are of similar size to those in Europe, and the Middle East is growing rapidly.</a:t>
            </a:r>
          </a:p>
        </p:txBody>
      </p:sp>
      <p:sp>
        <p:nvSpPr>
          <p:cNvPr id="738" name="Google Shape;738;p7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739" name="Google Shape;739;p74"/>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5"/>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continent: per capita</a:t>
            </a:r>
          </a:p>
        </p:txBody>
      </p:sp>
      <p:sp>
        <p:nvSpPr>
          <p:cNvPr id="746" name="Google Shape;746;p7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Oceania and North America have the highest per capita emissions, while the Middle East has recently overtaken Europe. </a:t>
            </a:r>
            <a:br>
              <a:rPr lang="en-GB" noProof="1">
                <a:solidFill>
                  <a:srgbClr val="4083B7"/>
                </a:solidFill>
              </a:rPr>
            </a:br>
            <a:r>
              <a:rPr lang="en-GB" noProof="1">
                <a:solidFill>
                  <a:srgbClr val="4083B7"/>
                </a:solidFill>
              </a:rPr>
              <a:t>Africa has by far the lowest emissions per capita.</a:t>
            </a:r>
          </a:p>
        </p:txBody>
      </p:sp>
      <p:sp>
        <p:nvSpPr>
          <p:cNvPr id="747" name="Google Shape;747;p7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748" name="Google Shape;748;p75"/>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76"/>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4C9BDB"/>
              </a:buClr>
              <a:buSzPct val="100000"/>
              <a:buFont typeface="Calibri"/>
              <a:buNone/>
            </a:pPr>
            <a:r>
              <a:rPr lang="en-GB" noProof="1">
                <a:solidFill>
                  <a:srgbClr val="4083B7"/>
                </a:solidFill>
              </a:rPr>
              <a:t>Additional Figures</a:t>
            </a:r>
            <a:br>
              <a:rPr lang="en-GB" noProof="1">
                <a:solidFill>
                  <a:srgbClr val="4083B7"/>
                </a:solidFill>
              </a:rPr>
            </a:br>
            <a:r>
              <a:rPr lang="en-GB" noProof="1">
                <a:solidFill>
                  <a:srgbClr val="4083B7"/>
                </a:solidFill>
              </a:rPr>
              <a:t>Consumption-based Emissions</a:t>
            </a:r>
          </a:p>
        </p:txBody>
      </p:sp>
      <p:sp>
        <p:nvSpPr>
          <p:cNvPr id="755" name="Google Shape;755;p76"/>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fontScale="70000" lnSpcReduction="20000"/>
          </a:bodyPr>
          <a:lstStyle/>
          <a:p>
            <a:pPr marL="0" lvl="0" indent="0" algn="ctr" rtl="0">
              <a:lnSpc>
                <a:spcPct val="100000"/>
              </a:lnSpc>
              <a:spcBef>
                <a:spcPts val="0"/>
              </a:spcBef>
              <a:spcAft>
                <a:spcPts val="0"/>
              </a:spcAft>
              <a:buClr>
                <a:srgbClr val="4C9BDB"/>
              </a:buClr>
              <a:buSzPct val="100000"/>
              <a:buFont typeface="Calibri"/>
              <a:buNone/>
            </a:pPr>
            <a:r>
              <a:rPr lang="en-GB" noProof="1">
                <a:solidFill>
                  <a:srgbClr val="4083B7"/>
                </a:solidFill>
              </a:rPr>
              <a:t>Consumption–based emissions allocate emissions to the location that goods and services are consumed</a:t>
            </a:r>
          </a:p>
          <a:p>
            <a:pPr marL="0" lvl="0" indent="0" algn="ctr" rtl="0">
              <a:lnSpc>
                <a:spcPct val="100000"/>
              </a:lnSpc>
              <a:spcBef>
                <a:spcPts val="448"/>
              </a:spcBef>
              <a:spcAft>
                <a:spcPts val="0"/>
              </a:spcAft>
              <a:buClr>
                <a:srgbClr val="4C9BDB"/>
              </a:buClr>
              <a:buSzPct val="100000"/>
              <a:buFont typeface="Calibri"/>
              <a:buNone/>
            </a:pPr>
            <a:endParaRPr lang="en-GB" noProof="1">
              <a:solidFill>
                <a:srgbClr val="4083B7"/>
              </a:solidFill>
            </a:endParaRPr>
          </a:p>
          <a:p>
            <a:pPr marL="0" lvl="0" indent="0" algn="ctr" rtl="0">
              <a:lnSpc>
                <a:spcPct val="100000"/>
              </a:lnSpc>
              <a:spcBef>
                <a:spcPts val="448"/>
              </a:spcBef>
              <a:spcAft>
                <a:spcPts val="0"/>
              </a:spcAft>
              <a:buClr>
                <a:srgbClr val="4C9BDB"/>
              </a:buClr>
              <a:buSzPct val="100000"/>
              <a:buFont typeface="Calibri"/>
              <a:buNone/>
            </a:pPr>
            <a:r>
              <a:rPr lang="en-GB" noProof="1">
                <a:solidFill>
                  <a:srgbClr val="4083B7"/>
                </a:solidFill>
              </a:rPr>
              <a:t> Consumption-based emissions = Production/Territorial-based emissions minus emissions embodied in exports plus the emissions embodied in imports</a:t>
            </a:r>
          </a:p>
          <a:p>
            <a:pPr marL="0" lvl="0" indent="0" algn="ctr" rtl="0">
              <a:lnSpc>
                <a:spcPct val="100000"/>
              </a:lnSpc>
              <a:spcBef>
                <a:spcPts val="448"/>
              </a:spcBef>
              <a:spcAft>
                <a:spcPts val="0"/>
              </a:spcAft>
              <a:buClr>
                <a:srgbClr val="4C9BDB"/>
              </a:buClr>
              <a:buSzPct val="100000"/>
              <a:buFont typeface="Calibri"/>
              <a:buNone/>
            </a:pPr>
            <a:endParaRPr lang="en-GB" noProof="1"/>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7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(carbon footprint)</a:t>
            </a:r>
          </a:p>
        </p:txBody>
      </p:sp>
      <p:sp>
        <p:nvSpPr>
          <p:cNvPr id="761" name="Google Shape;761;p7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Allocating fossil CO</a:t>
            </a:r>
            <a:r>
              <a:rPr lang="en-GB" baseline="-25000" noProof="1">
                <a:solidFill>
                  <a:srgbClr val="4083B7"/>
                </a:solidFill>
              </a:rPr>
              <a:t>2</a:t>
            </a:r>
            <a:r>
              <a:rPr lang="en-GB" noProof="1">
                <a:solidFill>
                  <a:srgbClr val="4083B7"/>
                </a:solidFill>
              </a:rPr>
              <a:t> emissions to consumption provides an alternative perspective.</a:t>
            </a:r>
            <a:br>
              <a:rPr lang="en-GB" noProof="1">
                <a:solidFill>
                  <a:srgbClr val="4083B7"/>
                </a:solidFill>
              </a:rPr>
            </a:br>
            <a:r>
              <a:rPr lang="en-GB" noProof="1">
                <a:solidFill>
                  <a:srgbClr val="4083B7"/>
                </a:solidFill>
              </a:rPr>
              <a:t>USA and EU28 are net importers of embodied emissions, China and India are net exporters.</a:t>
            </a:r>
          </a:p>
        </p:txBody>
      </p:sp>
      <p:sp>
        <p:nvSpPr>
          <p:cNvPr id="762" name="Google Shape;762;p7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Consumption-based emissions are calculated by adjusting the </a:t>
            </a:r>
          </a:p>
          <a:p>
            <a:pPr marL="0" lvl="0" indent="0" algn="ctr" rtl="0">
              <a:lnSpc>
                <a:spcPct val="100000"/>
              </a:lnSpc>
              <a:spcBef>
                <a:spcPts val="0"/>
              </a:spcBef>
              <a:spcAft>
                <a:spcPts val="0"/>
              </a:spcAft>
              <a:buClr>
                <a:srgbClr val="4C9BDB"/>
              </a:buClr>
              <a:buSzPts val="1400"/>
              <a:buNone/>
            </a:pPr>
            <a:r>
              <a:rPr lang="en-GB" noProof="1">
                <a:solidFill>
                  <a:srgbClr val="4083B7"/>
                </a:solidFill>
              </a:rPr>
              <a:t>standard production-based emissions to account for international trade</a:t>
            </a:r>
            <a:br>
              <a:rPr lang="en-GB" noProof="1">
                <a:solidFill>
                  <a:srgbClr val="4083B7"/>
                </a:solidFill>
              </a:rPr>
            </a:b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a:t>
            </a:r>
            <a:r>
              <a:rPr lang="en-GB" noProof="1">
                <a:solidFill>
                  <a:srgbClr val="000000"/>
                </a:solidFill>
              </a:rPr>
              <a:t> </a:t>
            </a:r>
            <a:r>
              <a:rPr lang="en-GB" u="sng" noProof="1">
                <a:solidFill>
                  <a:schemeClr val="hlink"/>
                </a:solidFill>
                <a:hlinkClick r:id="rId4"/>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2019</a:t>
            </a:r>
            <a:endParaRPr lang="en-GB" noProof="1"/>
          </a:p>
        </p:txBody>
      </p:sp>
      <p:pic>
        <p:nvPicPr>
          <p:cNvPr id="763" name="Google Shape;763;p77"/>
          <p:cNvPicPr preferRelativeResize="0">
            <a:picLocks noGrp="1"/>
          </p:cNvPicPr>
          <p:nvPr>
            <p:ph type="pic" idx="2"/>
          </p:nvPr>
        </p:nvPicPr>
        <p:blipFill>
          <a:blip r:embed="rId6"/>
          <a:srcRect/>
          <a:stretch/>
        </p:blipFill>
        <p:spPr>
          <a:xfrm>
            <a:off x="2064006" y="1506850"/>
            <a:ext cx="8080371" cy="454629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7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per person</a:t>
            </a:r>
          </a:p>
        </p:txBody>
      </p:sp>
      <p:sp>
        <p:nvSpPr>
          <p:cNvPr id="769" name="Google Shape;769;p7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differences between fossil CO</a:t>
            </a:r>
            <a:r>
              <a:rPr lang="en-GB" baseline="-25000" noProof="1">
                <a:solidFill>
                  <a:srgbClr val="4083B7"/>
                </a:solidFill>
              </a:rPr>
              <a:t>2</a:t>
            </a:r>
            <a:r>
              <a:rPr lang="en-GB" noProof="1">
                <a:solidFill>
                  <a:srgbClr val="4083B7"/>
                </a:solidFill>
              </a:rPr>
              <a:t> emissions per capita is larger than the</a:t>
            </a:r>
            <a:br>
              <a:rPr lang="en-GB" noProof="1">
                <a:solidFill>
                  <a:srgbClr val="4083B7"/>
                </a:solidFill>
              </a:rPr>
            </a:br>
            <a:r>
              <a:rPr lang="en-GB" noProof="1">
                <a:solidFill>
                  <a:srgbClr val="4083B7"/>
                </a:solidFill>
              </a:rPr>
              <a:t>differences between consumption and territorial emissions.</a:t>
            </a:r>
          </a:p>
        </p:txBody>
      </p:sp>
      <p:sp>
        <p:nvSpPr>
          <p:cNvPr id="770" name="Google Shape;770;p7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Consumption-based emissions are calculated by adjusting the </a:t>
            </a:r>
          </a:p>
          <a:p>
            <a:pPr marL="0" lvl="0" indent="0" algn="ctr" rtl="0">
              <a:lnSpc>
                <a:spcPct val="100000"/>
              </a:lnSpc>
              <a:spcBef>
                <a:spcPts val="0"/>
              </a:spcBef>
              <a:spcAft>
                <a:spcPts val="0"/>
              </a:spcAft>
              <a:buClr>
                <a:srgbClr val="4C9BDB"/>
              </a:buClr>
              <a:buSzPts val="1400"/>
              <a:buNone/>
            </a:pPr>
            <a:r>
              <a:rPr lang="en-GB" noProof="1">
                <a:solidFill>
                  <a:srgbClr val="4083B7"/>
                </a:solidFill>
              </a:rPr>
              <a:t>standard production-based emissions to account for international trade</a:t>
            </a:r>
            <a:br>
              <a:rPr lang="en-GB" noProof="1">
                <a:solidFill>
                  <a:srgbClr val="4083B7"/>
                </a:solidFill>
              </a:rPr>
            </a:b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a:t>
            </a:r>
            <a:r>
              <a:rPr lang="en-GB" noProof="1">
                <a:solidFill>
                  <a:srgbClr val="000000"/>
                </a:solidFill>
              </a:rPr>
              <a:t> </a:t>
            </a:r>
            <a:r>
              <a:rPr lang="en-GB" u="sng" noProof="1">
                <a:solidFill>
                  <a:schemeClr val="hlink"/>
                </a:solidFill>
                <a:hlinkClick r:id="rId4"/>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2022</a:t>
            </a:r>
            <a:endParaRPr lang="en-GB" noProof="1"/>
          </a:p>
        </p:txBody>
      </p:sp>
      <p:pic>
        <p:nvPicPr>
          <p:cNvPr id="771" name="Google Shape;771;p78"/>
          <p:cNvPicPr preferRelativeResize="0">
            <a:picLocks noGrp="1"/>
          </p:cNvPicPr>
          <p:nvPr>
            <p:ph type="pic" idx="2"/>
          </p:nvPr>
        </p:nvPicPr>
        <p:blipFill>
          <a:blip r:embed="rId6"/>
          <a:srcRect/>
          <a:stretch/>
        </p:blipFill>
        <p:spPr>
          <a:xfrm>
            <a:off x="2064006" y="1506850"/>
            <a:ext cx="8080371" cy="4546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8"/>
          <p:cNvSpPr txBox="1">
            <a:spLocks noGrp="1"/>
          </p:cNvSpPr>
          <p:nvPr>
            <p:ph type="title"/>
          </p:nvPr>
        </p:nvSpPr>
        <p:spPr>
          <a:xfrm>
            <a:off x="3379788" y="119063"/>
            <a:ext cx="7288212" cy="5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Atmospheric CO</a:t>
            </a:r>
            <a:r>
              <a:rPr lang="en-GB" baseline="-25000" noProof="1">
                <a:solidFill>
                  <a:srgbClr val="4083B7"/>
                </a:solidFill>
              </a:rPr>
              <a:t>2</a:t>
            </a:r>
            <a:r>
              <a:rPr lang="en-GB" noProof="1">
                <a:solidFill>
                  <a:srgbClr val="4083B7"/>
                </a:solidFill>
              </a:rPr>
              <a:t> concentration</a:t>
            </a:r>
          </a:p>
        </p:txBody>
      </p:sp>
      <p:sp>
        <p:nvSpPr>
          <p:cNvPr id="117" name="Google Shape;117;p8"/>
          <p:cNvSpPr txBox="1">
            <a:spLocks noGrp="1"/>
          </p:cNvSpPr>
          <p:nvPr>
            <p:ph type="body" idx="1"/>
          </p:nvPr>
        </p:nvSpPr>
        <p:spPr>
          <a:xfrm>
            <a:off x="1524008" y="823913"/>
            <a:ext cx="9144001"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global CO</a:t>
            </a:r>
            <a:r>
              <a:rPr lang="en-GB" baseline="-25000" noProof="1">
                <a:solidFill>
                  <a:srgbClr val="4083B7"/>
                </a:solidFill>
              </a:rPr>
              <a:t>2</a:t>
            </a:r>
            <a:r>
              <a:rPr lang="en-GB" noProof="1">
                <a:solidFill>
                  <a:srgbClr val="4083B7"/>
                </a:solidFill>
              </a:rPr>
              <a:t> concentration increased from </a:t>
            </a:r>
            <a:r>
              <a:rPr lang="en-GB" noProof="1">
                <a:solidFill>
                  <a:srgbClr val="4083B7"/>
                </a:solidFill>
                <a:latin typeface="Arial" panose="020B0604020202020204" pitchFamily="34" charset="0"/>
                <a:cs typeface="Arial" panose="020B0604020202020204" pitchFamily="34" charset="0"/>
              </a:rPr>
              <a:t>~</a:t>
            </a:r>
            <a:r>
              <a:rPr lang="en-GB" noProof="1">
                <a:solidFill>
                  <a:srgbClr val="4083B7"/>
                </a:solidFill>
              </a:rPr>
              <a:t>277 ppm in 1750 to 417.2 ppm in 2022 (up 51%)</a:t>
            </a:r>
          </a:p>
        </p:txBody>
      </p:sp>
      <p:sp>
        <p:nvSpPr>
          <p:cNvPr id="118" name="Google Shape;118;p8"/>
          <p:cNvSpPr txBox="1">
            <a:spLocks noGrp="1"/>
          </p:cNvSpPr>
          <p:nvPr>
            <p:ph type="body" idx="2"/>
          </p:nvPr>
        </p:nvSpPr>
        <p:spPr>
          <a:xfrm>
            <a:off x="1712922" y="5692784"/>
            <a:ext cx="8766175" cy="107791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Globally averaged surface atmospheric CO</a:t>
            </a:r>
            <a:r>
              <a:rPr lang="en-GB" baseline="-25000" noProof="1">
                <a:solidFill>
                  <a:srgbClr val="4083B7"/>
                </a:solidFill>
              </a:rPr>
              <a:t>2</a:t>
            </a:r>
            <a:r>
              <a:rPr lang="en-GB" noProof="1">
                <a:solidFill>
                  <a:srgbClr val="4083B7"/>
                </a:solidFill>
              </a:rPr>
              <a:t> concentration. Data from: NOAA-ESRL after 1980; </a:t>
            </a:r>
          </a:p>
          <a:p>
            <a:pPr marL="0" lvl="0" indent="0" algn="ctr" rtl="0">
              <a:lnSpc>
                <a:spcPct val="100000"/>
              </a:lnSpc>
              <a:spcBef>
                <a:spcPts val="0"/>
              </a:spcBef>
              <a:spcAft>
                <a:spcPts val="0"/>
              </a:spcAft>
              <a:buClr>
                <a:srgbClr val="4C9BDB"/>
              </a:buClr>
              <a:buSzPts val="1400"/>
              <a:buNone/>
            </a:pPr>
            <a:r>
              <a:rPr lang="en-GB" noProof="1">
                <a:solidFill>
                  <a:srgbClr val="4083B7"/>
                </a:solidFill>
              </a:rPr>
              <a:t>the Scripps Institution of Oceanography before 1980</a:t>
            </a:r>
            <a:br>
              <a:rPr lang="en-GB" noProof="1">
                <a:solidFill>
                  <a:srgbClr val="4083B7"/>
                </a:solidFill>
              </a:rPr>
            </a:br>
            <a:r>
              <a:rPr lang="en-GB" noProof="1">
                <a:solidFill>
                  <a:srgbClr val="4083B7"/>
                </a:solidFill>
              </a:rPr>
              <a:t>Source: </a:t>
            </a:r>
            <a:r>
              <a:rPr lang="en-GB" u="sng" noProof="1">
                <a:solidFill>
                  <a:schemeClr val="hlink"/>
                </a:solidFill>
                <a:hlinkClick r:id="rId3"/>
              </a:rPr>
              <a:t>NOAA-ESRL</a:t>
            </a:r>
            <a:r>
              <a:rPr lang="en-GB" noProof="1">
                <a:solidFill>
                  <a:srgbClr val="4083B7"/>
                </a:solidFill>
              </a:rPr>
              <a:t>; </a:t>
            </a:r>
            <a:r>
              <a:rPr lang="en-GB" u="sng" noProof="1">
                <a:solidFill>
                  <a:schemeClr val="hlink"/>
                </a:solidFill>
                <a:hlinkClick r:id="rId4"/>
              </a:rPr>
              <a:t>Scripps Institution of Oceanography</a:t>
            </a:r>
            <a:r>
              <a:rPr lang="en-GB" noProof="1">
                <a:solidFill>
                  <a:srgbClr val="4083B7"/>
                </a:solidFill>
              </a:rPr>
              <a:t>;</a:t>
            </a:r>
            <a:r>
              <a:rPr lang="en-GB" noProof="1">
                <a:solidFill>
                  <a:srgbClr val="000000"/>
                </a:solidFill>
              </a:rPr>
              <a:t> </a:t>
            </a:r>
            <a:r>
              <a:rPr lang="en-GB" u="sng" noProof="1">
                <a:solidFill>
                  <a:schemeClr val="hlink"/>
                </a:solidFill>
                <a:hlinkClick r:id="rId5"/>
              </a:rPr>
              <a:t>Friedlingstein et al 2022</a:t>
            </a:r>
            <a:r>
              <a:rPr lang="en-GB" noProof="1">
                <a:solidFill>
                  <a:srgbClr val="4083B7"/>
                </a:solidFill>
              </a:rPr>
              <a:t>; </a:t>
            </a:r>
            <a:r>
              <a:rPr lang="en-GB" u="sng" noProof="1">
                <a:solidFill>
                  <a:schemeClr val="hlink"/>
                </a:solidFill>
                <a:hlinkClick r:id="rId6"/>
              </a:rPr>
              <a:t>Global Carbon Project 2022</a:t>
            </a:r>
            <a:endParaRPr lang="en-GB" noProof="1"/>
          </a:p>
        </p:txBody>
      </p:sp>
      <p:pic>
        <p:nvPicPr>
          <p:cNvPr id="119" name="Google Shape;119;p8"/>
          <p:cNvPicPr preferRelativeResize="0">
            <a:picLocks noGrp="1"/>
          </p:cNvPicPr>
          <p:nvPr>
            <p:ph type="pic" idx="2"/>
          </p:nvPr>
        </p:nvPicPr>
        <p:blipFill>
          <a:blip r:embed="rId7"/>
          <a:srcRect/>
          <a:stretch/>
        </p:blipFill>
        <p:spPr>
          <a:xfrm>
            <a:off x="2064006" y="1506850"/>
            <a:ext cx="8080371" cy="454629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(carbon footprint)</a:t>
            </a:r>
          </a:p>
        </p:txBody>
      </p:sp>
      <p:sp>
        <p:nvSpPr>
          <p:cNvPr id="778" name="Google Shape;778;p7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Transfers of emissions embodied in trade between OECD and non-OECD countries grew</a:t>
            </a:r>
            <a:br>
              <a:rPr lang="en-GB" noProof="1">
                <a:solidFill>
                  <a:srgbClr val="4083B7"/>
                </a:solidFill>
              </a:rPr>
            </a:br>
            <a:r>
              <a:rPr lang="en-GB" noProof="1">
                <a:solidFill>
                  <a:srgbClr val="4083B7"/>
                </a:solidFill>
              </a:rPr>
              <a:t>slowly during the 2000’s, but has since slowly declined.</a:t>
            </a:r>
            <a:endParaRPr lang="en-GB" noProof="1">
              <a:solidFill>
                <a:srgbClr val="4083B7"/>
              </a:solidFill>
              <a:latin typeface="Calibri"/>
              <a:ea typeface="Calibri"/>
              <a:cs typeface="Calibri"/>
              <a:sym typeface="Calibri"/>
            </a:endParaRPr>
          </a:p>
        </p:txBody>
      </p:sp>
      <p:sp>
        <p:nvSpPr>
          <p:cNvPr id="779" name="Google Shape;779;p7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 </a:t>
            </a:r>
            <a:r>
              <a:rPr lang="en-GB" u="sng" noProof="1">
                <a:solidFill>
                  <a:schemeClr val="hlink"/>
                </a:solidFill>
                <a:hlinkClick r:id="rId4"/>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2022</a:t>
            </a:r>
            <a:endParaRPr lang="en-GB" noProof="1"/>
          </a:p>
        </p:txBody>
      </p:sp>
      <p:pic>
        <p:nvPicPr>
          <p:cNvPr id="780" name="Google Shape;780;p79"/>
          <p:cNvPicPr preferRelativeResize="0">
            <a:picLocks noGrp="1"/>
          </p:cNvPicPr>
          <p:nvPr>
            <p:ph type="pic" idx="2"/>
          </p:nvPr>
        </p:nvPicPr>
        <p:blipFill>
          <a:blip r:embed="rId6"/>
          <a:srcRect/>
          <a:stretch/>
        </p:blipFill>
        <p:spPr>
          <a:xfrm>
            <a:off x="2064006" y="1506850"/>
            <a:ext cx="8080371" cy="454629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8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Major flows from production to consumption (2011) – Fossil CO</a:t>
            </a:r>
            <a:r>
              <a:rPr lang="en-GB" baseline="-25000" noProof="1">
                <a:solidFill>
                  <a:srgbClr val="4083B7"/>
                </a:solidFill>
              </a:rPr>
              <a:t>2</a:t>
            </a:r>
            <a:endParaRPr lang="en-GB" noProof="1">
              <a:solidFill>
                <a:srgbClr val="4083B7"/>
              </a:solidFill>
            </a:endParaRPr>
          </a:p>
        </p:txBody>
      </p:sp>
      <p:sp>
        <p:nvSpPr>
          <p:cNvPr id="787" name="Google Shape;787;p8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Flows from location of generation of emissions to location of</a:t>
            </a:r>
            <a:br>
              <a:rPr lang="en-GB" noProof="1">
                <a:solidFill>
                  <a:srgbClr val="4083B7"/>
                </a:solidFill>
              </a:rPr>
            </a:br>
            <a:r>
              <a:rPr lang="en-GB" noProof="1">
                <a:solidFill>
                  <a:srgbClr val="4083B7"/>
                </a:solidFill>
              </a:rPr>
              <a:t>consumption of goods and services</a:t>
            </a:r>
          </a:p>
        </p:txBody>
      </p:sp>
      <p:sp>
        <p:nvSpPr>
          <p:cNvPr id="788" name="Google Shape;788;p8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Values for 2011. EU is treated as one region. Units: MtCO</a:t>
            </a:r>
            <a:r>
              <a:rPr lang="en-GB" baseline="-25000" noProof="1">
                <a:solidFill>
                  <a:srgbClr val="4083B7"/>
                </a:solidFill>
              </a:rPr>
              <a:t>2</a:t>
            </a:r>
            <a:br>
              <a:rPr lang="en-GB" baseline="-25000" noProof="1">
                <a:solidFill>
                  <a:srgbClr val="4083B7"/>
                </a:solidFill>
              </a:rPr>
            </a:br>
            <a:r>
              <a:rPr lang="en-GB" noProof="1">
                <a:solidFill>
                  <a:srgbClr val="4083B7"/>
                </a:solidFill>
              </a:rPr>
              <a:t>Source: </a:t>
            </a:r>
            <a:r>
              <a:rPr lang="en-GB" u="sng" noProof="1">
                <a:solidFill>
                  <a:schemeClr val="hlink"/>
                </a:solidFill>
                <a:hlinkClick r:id="rId3"/>
              </a:rPr>
              <a:t>Peters et al 2012</a:t>
            </a:r>
            <a:endParaRPr lang="en-GB" noProof="1"/>
          </a:p>
        </p:txBody>
      </p:sp>
      <p:pic>
        <p:nvPicPr>
          <p:cNvPr id="789" name="Google Shape;789;p80"/>
          <p:cNvPicPr preferRelativeResize="0">
            <a:picLocks noGrp="1"/>
          </p:cNvPicPr>
          <p:nvPr>
            <p:ph type="pic" idx="2"/>
          </p:nvPr>
        </p:nvPicPr>
        <p:blipFill>
          <a:blip r:embed="rId4"/>
          <a:srcRect/>
          <a:stretch/>
        </p:blipFill>
        <p:spPr>
          <a:xfrm>
            <a:off x="2067078" y="1565214"/>
            <a:ext cx="8074218" cy="442957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6" name="Google Shape;796;p81"/>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Flows from location of fossil fuel extraction to location of</a:t>
            </a:r>
            <a:br>
              <a:rPr lang="en-GB" noProof="1">
                <a:solidFill>
                  <a:srgbClr val="4083B7"/>
                </a:solidFill>
              </a:rPr>
            </a:br>
            <a:r>
              <a:rPr lang="en-GB" noProof="1">
                <a:solidFill>
                  <a:srgbClr val="4083B7"/>
                </a:solidFill>
              </a:rPr>
              <a:t>consumption of goods and services</a:t>
            </a:r>
          </a:p>
        </p:txBody>
      </p:sp>
      <p:sp>
        <p:nvSpPr>
          <p:cNvPr id="797" name="Google Shape;797;p8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Values for 2011. EU is treated as one region. Units: MtCO</a:t>
            </a:r>
            <a:r>
              <a:rPr lang="en-GB" baseline="-25000" noProof="1">
                <a:solidFill>
                  <a:srgbClr val="4083B7"/>
                </a:solidFill>
              </a:rPr>
              <a:t>2</a:t>
            </a:r>
            <a:br>
              <a:rPr lang="en-GB" baseline="-25000" noProof="1">
                <a:solidFill>
                  <a:srgbClr val="4083B7"/>
                </a:solidFill>
              </a:rPr>
            </a:br>
            <a:r>
              <a:rPr lang="en-GB" noProof="1">
                <a:solidFill>
                  <a:srgbClr val="4083B7"/>
                </a:solidFill>
              </a:rPr>
              <a:t>Source: </a:t>
            </a:r>
            <a:r>
              <a:rPr lang="en-GB" u="sng" noProof="1">
                <a:solidFill>
                  <a:schemeClr val="hlink"/>
                </a:solidFill>
                <a:hlinkClick r:id="rId3"/>
              </a:rPr>
              <a:t>Andrew et al 2013</a:t>
            </a:r>
            <a:endParaRPr lang="en-GB" noProof="1"/>
          </a:p>
        </p:txBody>
      </p:sp>
      <p:pic>
        <p:nvPicPr>
          <p:cNvPr id="798" name="Google Shape;798;p81"/>
          <p:cNvPicPr preferRelativeResize="0">
            <a:picLocks noGrp="1"/>
          </p:cNvPicPr>
          <p:nvPr>
            <p:ph type="pic" idx="2"/>
          </p:nvPr>
        </p:nvPicPr>
        <p:blipFill>
          <a:blip r:embed="rId4"/>
          <a:srcRect/>
          <a:stretch/>
        </p:blipFill>
        <p:spPr>
          <a:xfrm>
            <a:off x="2067078" y="1565214"/>
            <a:ext cx="8074218" cy="4429571"/>
          </a:xfrm>
          <a:prstGeom prst="rect">
            <a:avLst/>
          </a:prstGeom>
          <a:noFill/>
          <a:ln>
            <a:noFill/>
          </a:ln>
        </p:spPr>
      </p:pic>
      <p:sp>
        <p:nvSpPr>
          <p:cNvPr id="5" name="Google Shape;786;p80">
            <a:extLst>
              <a:ext uri="{FF2B5EF4-FFF2-40B4-BE49-F238E27FC236}">
                <a16:creationId xmlns:a16="http://schemas.microsoft.com/office/drawing/2014/main" id="{32EED9E8-4C1A-3A48-A800-DDCD87D36192}"/>
              </a:ext>
            </a:extLst>
          </p:cNvPr>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Major flows from extraction to consumption (2011) – Fossil CO</a:t>
            </a:r>
            <a:r>
              <a:rPr lang="en-GB" baseline="-25000" noProof="1">
                <a:solidFill>
                  <a:srgbClr val="4083B7"/>
                </a:solidFill>
              </a:rPr>
              <a:t>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80"/>
          <p:cNvSpPr txBox="1">
            <a:spLocks noGrp="1"/>
          </p:cNvSpPr>
          <p:nvPr>
            <p:ph type="title"/>
          </p:nvPr>
        </p:nvSpPr>
        <p:spPr>
          <a:xfrm>
            <a:off x="1854199" y="132031"/>
            <a:ext cx="9717188" cy="506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Major flows from production to consumption (2017)  — Land Use Change CO</a:t>
            </a:r>
            <a:r>
              <a:rPr lang="en-GB" baseline="-25000" noProof="1">
                <a:solidFill>
                  <a:srgbClr val="4083B7"/>
                </a:solidFill>
              </a:rPr>
              <a:t>2</a:t>
            </a:r>
            <a:endParaRPr lang="en-GB" noProof="1">
              <a:solidFill>
                <a:srgbClr val="4083B7"/>
              </a:solidFill>
            </a:endParaRPr>
          </a:p>
        </p:txBody>
      </p:sp>
      <p:sp>
        <p:nvSpPr>
          <p:cNvPr id="787" name="Google Shape;787;p80"/>
          <p:cNvSpPr txBox="1">
            <a:spLocks noGrp="1"/>
          </p:cNvSpPr>
          <p:nvPr>
            <p:ph type="body" idx="1"/>
          </p:nvPr>
        </p:nvSpPr>
        <p:spPr>
          <a:xfrm>
            <a:off x="587461" y="843697"/>
            <a:ext cx="10705029"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distribution of land-use change emissions embodied in trade: Arrows show largest flows from location of generation of emissions to location of consumption of agricultural and forestry goods.</a:t>
            </a:r>
          </a:p>
        </p:txBody>
      </p:sp>
      <p:sp>
        <p:nvSpPr>
          <p:cNvPr id="788" name="Google Shape;788;p8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Values for 2017. EU27 is treated as one region. Units: MtCO</a:t>
            </a:r>
            <a:r>
              <a:rPr lang="en-GB" baseline="-25000" noProof="1">
                <a:solidFill>
                  <a:srgbClr val="4083B7"/>
                </a:solidFill>
              </a:rPr>
              <a:t>2</a:t>
            </a:r>
            <a:br>
              <a:rPr lang="en-GB" baseline="-25000" noProof="1">
                <a:solidFill>
                  <a:srgbClr val="4083B7"/>
                </a:solidFill>
              </a:rPr>
            </a:br>
            <a:r>
              <a:rPr lang="en-GB" noProof="1">
                <a:solidFill>
                  <a:srgbClr val="4083B7"/>
                </a:solidFill>
              </a:rPr>
              <a:t>Source: </a:t>
            </a:r>
            <a:r>
              <a:rPr lang="en-GB" u="sng" noProof="1">
                <a:solidFill>
                  <a:schemeClr val="hlink"/>
                </a:solidFill>
                <a:hlinkClick r:id="rId3"/>
              </a:rPr>
              <a:t>Hong et al 20</a:t>
            </a:r>
            <a:r>
              <a:rPr lang="en-GB" u="sng" noProof="1">
                <a:solidFill>
                  <a:schemeClr val="hlink"/>
                </a:solidFill>
              </a:rPr>
              <a:t>22</a:t>
            </a:r>
            <a:endParaRPr lang="en-GB" noProof="1"/>
          </a:p>
        </p:txBody>
      </p:sp>
      <p:pic>
        <p:nvPicPr>
          <p:cNvPr id="7" name="Picture 6">
            <a:extLst>
              <a:ext uri="{FF2B5EF4-FFF2-40B4-BE49-F238E27FC236}">
                <a16:creationId xmlns:a16="http://schemas.microsoft.com/office/drawing/2014/main" id="{8C4E6449-3F13-D24F-FE33-035667AE0966}"/>
              </a:ext>
            </a:extLst>
          </p:cNvPr>
          <p:cNvPicPr>
            <a:picLocks noChangeAspect="1"/>
          </p:cNvPicPr>
          <p:nvPr/>
        </p:nvPicPr>
        <p:blipFill>
          <a:blip r:embed="rId4"/>
          <a:stretch>
            <a:fillRect/>
          </a:stretch>
        </p:blipFill>
        <p:spPr>
          <a:xfrm>
            <a:off x="9928632" y="1650257"/>
            <a:ext cx="995097" cy="4271881"/>
          </a:xfrm>
          <a:prstGeom prst="rect">
            <a:avLst/>
          </a:prstGeom>
        </p:spPr>
      </p:pic>
      <p:sp>
        <p:nvSpPr>
          <p:cNvPr id="10" name="TextBox 9">
            <a:extLst>
              <a:ext uri="{FF2B5EF4-FFF2-40B4-BE49-F238E27FC236}">
                <a16:creationId xmlns:a16="http://schemas.microsoft.com/office/drawing/2014/main" id="{6903E8BE-54C0-2617-089C-2AC87E2678E0}"/>
              </a:ext>
            </a:extLst>
          </p:cNvPr>
          <p:cNvSpPr txBox="1"/>
          <p:nvPr/>
        </p:nvSpPr>
        <p:spPr>
          <a:xfrm>
            <a:off x="9869961" y="1650257"/>
            <a:ext cx="965329" cy="276999"/>
          </a:xfrm>
          <a:prstGeom prst="rect">
            <a:avLst/>
          </a:prstGeom>
          <a:solidFill>
            <a:schemeClr val="lt1"/>
          </a:solidFill>
        </p:spPr>
        <p:txBody>
          <a:bodyPr wrap="none" rtlCol="0">
            <a:spAutoFit/>
          </a:bodyPr>
          <a:lstStyle/>
          <a:p>
            <a:r>
              <a:rPr lang="en-DE" sz="1200" dirty="0"/>
              <a:t>MtCO</a:t>
            </a:r>
            <a:r>
              <a:rPr lang="en-DE" sz="1200" baseline="-25000" dirty="0"/>
              <a:t>2</a:t>
            </a:r>
            <a:r>
              <a:rPr lang="en-DE" sz="1200" dirty="0"/>
              <a:t> yr</a:t>
            </a:r>
            <a:r>
              <a:rPr lang="en-DE" sz="1200" baseline="30000" dirty="0"/>
              <a:t>-1  </a:t>
            </a:r>
          </a:p>
        </p:txBody>
      </p:sp>
      <p:pic>
        <p:nvPicPr>
          <p:cNvPr id="6" name="Picture 5">
            <a:extLst>
              <a:ext uri="{FF2B5EF4-FFF2-40B4-BE49-F238E27FC236}">
                <a16:creationId xmlns:a16="http://schemas.microsoft.com/office/drawing/2014/main" id="{E5D76CB3-FA50-387D-7482-0204E9E4541E}"/>
              </a:ext>
            </a:extLst>
          </p:cNvPr>
          <p:cNvPicPr>
            <a:picLocks noChangeAspect="1"/>
          </p:cNvPicPr>
          <p:nvPr/>
        </p:nvPicPr>
        <p:blipFill>
          <a:blip r:embed="rId5"/>
          <a:srcRect/>
          <a:stretch/>
        </p:blipFill>
        <p:spPr>
          <a:xfrm>
            <a:off x="857970" y="1745110"/>
            <a:ext cx="9109727" cy="4169053"/>
          </a:xfrm>
          <a:prstGeom prst="rect">
            <a:avLst/>
          </a:prstGeom>
        </p:spPr>
      </p:pic>
    </p:spTree>
    <p:extLst>
      <p:ext uri="{BB962C8B-B14F-4D97-AF65-F5344CB8AC3E}">
        <p14:creationId xmlns:p14="http://schemas.microsoft.com/office/powerpoint/2010/main" val="21678756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2"/>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805" name="Google Shape;805;p8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Historical Emissions</a:t>
            </a:r>
            <a:endParaRPr lang="en-GB" noProof="1">
              <a:solidFill>
                <a:srgbClr val="4083B7"/>
              </a:solidFill>
            </a:endParaRPr>
          </a:p>
        </p:txBody>
      </p:sp>
      <p:sp>
        <p:nvSpPr>
          <p:cNvPr id="806" name="Google Shape;806;p82"/>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endParaRPr sz="2400" b="1" i="0" u="none" strike="noStrike" cap="none">
              <a:solidFill>
                <a:srgbClr val="4C9BDB"/>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8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global emissions by source</a:t>
            </a:r>
          </a:p>
        </p:txBody>
      </p:sp>
      <p:sp>
        <p:nvSpPr>
          <p:cNvPr id="813" name="Google Shape;813;p8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Land-use change was the dominant source of annual CO</a:t>
            </a:r>
            <a:r>
              <a:rPr lang="en-GB" baseline="-25000" noProof="1">
                <a:solidFill>
                  <a:srgbClr val="4083B7"/>
                </a:solidFill>
              </a:rPr>
              <a:t>2</a:t>
            </a:r>
            <a:r>
              <a:rPr lang="en-GB" noProof="1">
                <a:solidFill>
                  <a:srgbClr val="4083B7"/>
                </a:solidFill>
              </a:rPr>
              <a:t> emissions until around 1950.</a:t>
            </a:r>
            <a:br>
              <a:rPr lang="en-GB" noProof="1">
                <a:solidFill>
                  <a:srgbClr val="4083B7"/>
                </a:solidFill>
              </a:rPr>
            </a:br>
            <a:r>
              <a:rPr lang="en-GB" noProof="1">
                <a:solidFill>
                  <a:srgbClr val="4083B7"/>
                </a:solidFill>
              </a:rPr>
              <a:t>Fossil CO</a:t>
            </a:r>
            <a:r>
              <a:rPr lang="en-GB" baseline="-25000" noProof="1">
                <a:solidFill>
                  <a:srgbClr val="4083B7"/>
                </a:solidFill>
              </a:rPr>
              <a:t>2</a:t>
            </a:r>
            <a:r>
              <a:rPr lang="en-GB" noProof="1">
                <a:solidFill>
                  <a:srgbClr val="4083B7"/>
                </a:solidFill>
              </a:rPr>
              <a:t> emissions now dominate global changes.</a:t>
            </a:r>
          </a:p>
        </p:txBody>
      </p:sp>
      <p:sp>
        <p:nvSpPr>
          <p:cNvPr id="814" name="Google Shape;814;p83"/>
          <p:cNvSpPr txBox="1">
            <a:spLocks noGrp="1"/>
          </p:cNvSpPr>
          <p:nvPr>
            <p:ph type="body" idx="2"/>
          </p:nvPr>
        </p:nvSpPr>
        <p:spPr>
          <a:xfrm>
            <a:off x="390699" y="5680101"/>
            <a:ext cx="11410622"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Others: Emissions from cement production, gas flaring and carbonate decomposition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815" name="Google Shape;815;p83"/>
          <p:cNvPicPr preferRelativeResize="0">
            <a:picLocks noGrp="1"/>
          </p:cNvPicPr>
          <p:nvPr>
            <p:ph type="pic" idx="2"/>
          </p:nvPr>
        </p:nvPicPr>
        <p:blipFill>
          <a:blip r:embed="rId5"/>
          <a:srcRect/>
          <a:stretch/>
        </p:blipFill>
        <p:spPr>
          <a:xfrm>
            <a:off x="2064006" y="1506850"/>
            <a:ext cx="8080371" cy="454629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8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emissions by source</a:t>
            </a:r>
          </a:p>
        </p:txBody>
      </p:sp>
      <p:sp>
        <p:nvSpPr>
          <p:cNvPr id="822" name="Google Shape;822;p8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Others: Emissions from cement production, gas flaring and carbonate decomposition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823" name="Google Shape;823;p84"/>
          <p:cNvPicPr preferRelativeResize="0">
            <a:picLocks noGrp="1"/>
          </p:cNvPicPr>
          <p:nvPr>
            <p:ph type="pic" idx="2"/>
          </p:nvPr>
        </p:nvPicPr>
        <p:blipFill>
          <a:blip r:embed="rId5"/>
          <a:srcRect/>
          <a:stretch/>
        </p:blipFill>
        <p:spPr>
          <a:xfrm>
            <a:off x="2064006" y="1506850"/>
            <a:ext cx="8080371" cy="454629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8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fossil CO</a:t>
            </a:r>
            <a:r>
              <a:rPr lang="en-GB" baseline="-25000" noProof="1">
                <a:solidFill>
                  <a:srgbClr val="4083B7"/>
                </a:solidFill>
              </a:rPr>
              <a:t>2</a:t>
            </a:r>
            <a:r>
              <a:rPr lang="en-GB" noProof="1">
                <a:solidFill>
                  <a:srgbClr val="4083B7"/>
                </a:solidFill>
              </a:rPr>
              <a:t> emissions by country</a:t>
            </a:r>
          </a:p>
        </p:txBody>
      </p:sp>
      <p:sp>
        <p:nvSpPr>
          <p:cNvPr id="830" name="Google Shape;830;p8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‘All others’ includes all other countries along with emissions from international aviation and maritime shipping</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831" name="Google Shape;831;p85"/>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emissions by continent</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Cumulative fossil CO</a:t>
            </a:r>
            <a:r>
              <a:rPr lang="en-GB" baseline="-25000" noProof="1">
                <a:solidFill>
                  <a:srgbClr val="4083B7"/>
                </a:solidFill>
              </a:rPr>
              <a:t>2</a:t>
            </a:r>
            <a:r>
              <a:rPr lang="en-GB" noProof="1">
                <a:solidFill>
                  <a:srgbClr val="4083B7"/>
                </a:solidFill>
              </a:rPr>
              <a:t> emissions (1850–2021). North America and Europe have </a:t>
            </a:r>
            <a:br>
              <a:rPr lang="en-GB" noProof="1">
                <a:solidFill>
                  <a:srgbClr val="4083B7"/>
                </a:solidFill>
              </a:rPr>
            </a:br>
            <a:r>
              <a:rPr lang="en-GB" noProof="1">
                <a:solidFill>
                  <a:srgbClr val="4083B7"/>
                </a:solidFill>
              </a:rPr>
              <a:t>contributed the most cumulative emissions, but Asia is growing fast</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figure excludes emissions from international aviation and maritime shipping</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2022</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2022</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2"/>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805" name="Google Shape;805;p8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Energy Use</a:t>
            </a:r>
            <a:endParaRPr lang="en-GB" noProof="1">
              <a:solidFill>
                <a:srgbClr val="4083B7"/>
              </a:solidFill>
            </a:endParaRPr>
          </a:p>
        </p:txBody>
      </p:sp>
      <p:sp>
        <p:nvSpPr>
          <p:cNvPr id="806" name="Google Shape;806;p82"/>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endParaRPr sz="2400" b="1" i="0" u="none" strike="noStrike" cap="none">
              <a:solidFill>
                <a:srgbClr val="4C9BDB"/>
              </a:solidFill>
              <a:latin typeface="Calibri"/>
              <a:ea typeface="Calibri"/>
              <a:cs typeface="Calibri"/>
              <a:sym typeface="Calibri"/>
            </a:endParaRPr>
          </a:p>
        </p:txBody>
      </p:sp>
    </p:spTree>
    <p:extLst>
      <p:ext uri="{BB962C8B-B14F-4D97-AF65-F5344CB8AC3E}">
        <p14:creationId xmlns:p14="http://schemas.microsoft.com/office/powerpoint/2010/main" val="510921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9"/>
          <p:cNvPicPr preferRelativeResize="0"/>
          <p:nvPr/>
        </p:nvPicPr>
        <p:blipFill>
          <a:blip r:embed="rId3">
            <a:extLst>
              <a:ext uri="{96DAC541-7B7A-43D3-8B79-37D633B846F1}">
                <asvg:svgBlip xmlns:asvg="http://schemas.microsoft.com/office/drawing/2016/SVG/main" r:embed="rId4"/>
              </a:ext>
            </a:extLst>
          </a:blip>
          <a:srcRect/>
          <a:stretch/>
        </p:blipFill>
        <p:spPr>
          <a:xfrm>
            <a:off x="1556245" y="1562354"/>
            <a:ext cx="9079508" cy="4243494"/>
          </a:xfrm>
          <a:prstGeom prst="rect">
            <a:avLst/>
          </a:prstGeom>
          <a:noFill/>
          <a:ln>
            <a:noFill/>
          </a:ln>
        </p:spPr>
      </p:pic>
      <p:sp>
        <p:nvSpPr>
          <p:cNvPr id="126" name="Google Shape;126;p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Anthropogenic perturbation of the global carbon cycle</a:t>
            </a:r>
          </a:p>
        </p:txBody>
      </p:sp>
      <p:sp>
        <p:nvSpPr>
          <p:cNvPr id="127" name="Google Shape;127;p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Perturbation of the global carbon cycle caused by anthropogenic activities,</a:t>
            </a:r>
            <a:br>
              <a:rPr lang="en-GB" noProof="1">
                <a:solidFill>
                  <a:srgbClr val="4083B7"/>
                </a:solidFill>
              </a:rPr>
            </a:br>
            <a:r>
              <a:rPr lang="en-GB" noProof="1">
                <a:solidFill>
                  <a:srgbClr val="4083B7"/>
                </a:solidFill>
              </a:rPr>
              <a:t>global annual average for the decade 2012–2021 (GtCO</a:t>
            </a:r>
            <a:r>
              <a:rPr lang="en-GB" baseline="-25000" noProof="1">
                <a:solidFill>
                  <a:srgbClr val="4083B7"/>
                </a:solidFill>
              </a:rPr>
              <a:t>2</a:t>
            </a:r>
            <a:r>
              <a:rPr lang="en-GB" noProof="1">
                <a:solidFill>
                  <a:srgbClr val="4083B7"/>
                </a:solidFill>
              </a:rPr>
              <a:t>/yr)</a:t>
            </a:r>
          </a:p>
        </p:txBody>
      </p:sp>
      <p:sp>
        <p:nvSpPr>
          <p:cNvPr id="128" name="Google Shape;128;p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budget imbalance is the difference between the estimated emissions and sinks. </a:t>
            </a:r>
            <a:br>
              <a:rPr lang="en-GB" noProof="1">
                <a:solidFill>
                  <a:srgbClr val="4083B7"/>
                </a:solidFill>
              </a:rPr>
            </a:br>
            <a:r>
              <a:rPr lang="en-GB" noProof="1">
                <a:solidFill>
                  <a:srgbClr val="4083B7"/>
                </a:solidFill>
              </a:rPr>
              <a:t>Source: </a:t>
            </a:r>
            <a:r>
              <a:rPr lang="en-GB" u="sng" noProof="1">
                <a:solidFill>
                  <a:schemeClr val="hlink"/>
                </a:solidFill>
                <a:hlinkClick r:id="rId5"/>
              </a:rPr>
              <a:t>NOAA-ESRL</a:t>
            </a:r>
            <a:r>
              <a:rPr lang="en-GB" noProof="1">
                <a:solidFill>
                  <a:srgbClr val="4083B7"/>
                </a:solidFill>
              </a:rPr>
              <a:t>; </a:t>
            </a:r>
            <a:r>
              <a:rPr lang="en-GB" u="sng" noProof="1">
                <a:solidFill>
                  <a:schemeClr val="hlink"/>
                </a:solidFill>
                <a:hlinkClick r:id="rId6"/>
              </a:rPr>
              <a:t>Friedlingstein et al 2022</a:t>
            </a:r>
            <a:r>
              <a:rPr lang="en-GB" noProof="1">
                <a:solidFill>
                  <a:srgbClr val="4083B7"/>
                </a:solidFill>
              </a:rPr>
              <a:t>;</a:t>
            </a:r>
            <a:r>
              <a:rPr lang="en-GB" noProof="1">
                <a:solidFill>
                  <a:srgbClr val="000000"/>
                </a:solidFill>
              </a:rPr>
              <a:t> </a:t>
            </a:r>
            <a:r>
              <a:rPr lang="en-GB" noProof="1">
                <a:solidFill>
                  <a:srgbClr val="000000"/>
                </a:solidFill>
                <a:hlinkClick r:id="rId7"/>
              </a:rPr>
              <a:t>Canadell et al 2021 (IPCC AR6 WG1 Chapter 5)</a:t>
            </a:r>
            <a:r>
              <a:rPr lang="en-GB" noProof="1">
                <a:solidFill>
                  <a:srgbClr val="4083B7"/>
                </a:solidFill>
              </a:rPr>
              <a:t>;</a:t>
            </a:r>
            <a:r>
              <a:rPr lang="en-GB" noProof="1">
                <a:solidFill>
                  <a:srgbClr val="000000"/>
                </a:solidFill>
              </a:rPr>
              <a:t> </a:t>
            </a:r>
            <a:r>
              <a:rPr lang="en-GB" u="sng" noProof="1">
                <a:solidFill>
                  <a:schemeClr val="hlink"/>
                </a:solidFill>
                <a:hlinkClick r:id="rId8"/>
              </a:rPr>
              <a:t>Global Carbon Project 2022</a:t>
            </a:r>
            <a:endParaRPr lang="en-GB" noProof="1"/>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a:t>
            </a:r>
          </a:p>
        </p:txBody>
      </p:sp>
      <p:sp>
        <p:nvSpPr>
          <p:cNvPr id="363" name="Google Shape;363;p3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Energy consumption by fuel source from 2000 to 2021, with growth rates </a:t>
            </a:r>
            <a:br>
              <a:rPr lang="en-GB" noProof="1">
                <a:solidFill>
                  <a:srgbClr val="4083B7"/>
                </a:solidFill>
              </a:rPr>
            </a:br>
            <a:r>
              <a:rPr lang="en-GB" noProof="1">
                <a:solidFill>
                  <a:srgbClr val="4083B7"/>
                </a:solidFill>
              </a:rPr>
              <a:t>indicated for the more recent period of 2016 to 2021</a:t>
            </a:r>
          </a:p>
        </p:txBody>
      </p:sp>
      <p:sp>
        <p:nvSpPr>
          <p:cNvPr id="364" name="Google Shape;364;p3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hlinkClick r:id="rId3"/>
              </a:rPr>
              <a:t>BP 202</a:t>
            </a:r>
            <a:r>
              <a:rPr lang="en-GB" u="sng" noProof="1">
                <a:solidFill>
                  <a:schemeClr val="hlink"/>
                </a:solidFill>
              </a:rPr>
              <a:t>2</a:t>
            </a:r>
            <a:r>
              <a:rPr lang="en-GB" noProof="1">
                <a:solidFill>
                  <a:srgbClr val="4083B7"/>
                </a:solidFill>
              </a:rPr>
              <a:t>; </a:t>
            </a:r>
            <a:r>
              <a:rPr lang="en-GB" u="sng" noProof="1">
                <a:solidFill>
                  <a:schemeClr val="hlink"/>
                </a:solidFill>
                <a:hlinkClick r:id="rId4"/>
              </a:rPr>
              <a:t>Global Carbon Project 2022</a:t>
            </a:r>
            <a:r>
              <a:rPr lang="en-GB" noProof="1">
                <a:solidFill>
                  <a:srgbClr val="4083B7"/>
                </a:solidFill>
              </a:rPr>
              <a:t> </a:t>
            </a:r>
          </a:p>
        </p:txBody>
      </p:sp>
      <p:pic>
        <p:nvPicPr>
          <p:cNvPr id="365" name="Google Shape;365;p36"/>
          <p:cNvPicPr preferRelativeResize="0">
            <a:picLocks noGrp="1"/>
          </p:cNvPicPr>
          <p:nvPr>
            <p:ph type="pic" idx="2"/>
          </p:nvPr>
        </p:nvPicPr>
        <p:blipFill rotWithShape="1">
          <a:blip r:embed="rId5"/>
          <a:srcRect l="-18203" r="-18203"/>
          <a:stretch/>
        </p:blipFill>
        <p:spPr>
          <a:xfrm>
            <a:off x="609600" y="1600206"/>
            <a:ext cx="10972800" cy="4525963"/>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in China</a:t>
            </a:r>
          </a:p>
        </p:txBody>
      </p:sp>
      <p:sp>
        <p:nvSpPr>
          <p:cNvPr id="372" name="Google Shape;372;p3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Coal consumption in energy units has returned to peak levels, </a:t>
            </a:r>
            <a:br>
              <a:rPr lang="en-GB" noProof="1">
                <a:solidFill>
                  <a:srgbClr val="4083B7"/>
                </a:solidFill>
              </a:rPr>
            </a:br>
            <a:r>
              <a:rPr lang="en-GB" noProof="1">
                <a:solidFill>
                  <a:srgbClr val="4083B7"/>
                </a:solidFill>
              </a:rPr>
              <a:t>while consumption of all other energy sources is growing strongly</a:t>
            </a:r>
          </a:p>
        </p:txBody>
      </p:sp>
      <p:sp>
        <p:nvSpPr>
          <p:cNvPr id="373" name="Google Shape;373;p3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BP 2022</a:t>
            </a:r>
            <a:r>
              <a:rPr lang="en-GB" noProof="1">
                <a:solidFill>
                  <a:srgbClr val="4083B7"/>
                </a:solidFill>
              </a:rPr>
              <a:t>; </a:t>
            </a:r>
            <a:r>
              <a:rPr lang="en-GB" u="sng" noProof="1">
                <a:solidFill>
                  <a:schemeClr val="hlink"/>
                </a:solidFill>
                <a:hlinkClick r:id="rId4"/>
              </a:rPr>
              <a:t>Global Carbon Project 2022</a:t>
            </a:r>
            <a:r>
              <a:rPr lang="en-GB" noProof="1">
                <a:solidFill>
                  <a:srgbClr val="4083B7"/>
                </a:solidFill>
              </a:rPr>
              <a:t> </a:t>
            </a:r>
          </a:p>
        </p:txBody>
      </p:sp>
      <p:pic>
        <p:nvPicPr>
          <p:cNvPr id="374" name="Google Shape;374;p37"/>
          <p:cNvPicPr preferRelativeResize="0">
            <a:picLocks noGrp="1"/>
          </p:cNvPicPr>
          <p:nvPr>
            <p:ph type="pic" idx="2"/>
          </p:nvPr>
        </p:nvPicPr>
        <p:blipFill rotWithShape="1">
          <a:blip r:embed="rId5"/>
          <a:srcRect l="-18203" r="-18203"/>
          <a:stretch/>
        </p:blipFill>
        <p:spPr>
          <a:xfrm>
            <a:off x="609600" y="1600206"/>
            <a:ext cx="10972800" cy="452596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in USA</a:t>
            </a:r>
          </a:p>
        </p:txBody>
      </p:sp>
      <p:sp>
        <p:nvSpPr>
          <p:cNvPr id="381" name="Google Shape;381;p3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Coal consumption has declined sharply in recent years with the shale gas boom</a:t>
            </a:r>
          </a:p>
          <a:p>
            <a:pPr marL="0" lvl="0" indent="0" algn="ctr" rtl="0">
              <a:lnSpc>
                <a:spcPct val="100000"/>
              </a:lnSpc>
              <a:spcBef>
                <a:spcPts val="360"/>
              </a:spcBef>
              <a:spcAft>
                <a:spcPts val="0"/>
              </a:spcAft>
              <a:buClr>
                <a:srgbClr val="4C9BDB"/>
              </a:buClr>
              <a:buSzPts val="1800"/>
              <a:buNone/>
            </a:pPr>
            <a:r>
              <a:rPr lang="en-GB" noProof="1">
                <a:solidFill>
                  <a:srgbClr val="4083B7"/>
                </a:solidFill>
              </a:rPr>
              <a:t>and strong renewables growth. Output from nuclear power is slowly declining as stations are retired.</a:t>
            </a:r>
          </a:p>
        </p:txBody>
      </p:sp>
      <p:sp>
        <p:nvSpPr>
          <p:cNvPr id="382" name="Google Shape;382;p3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BP 2022</a:t>
            </a:r>
            <a:r>
              <a:rPr lang="en-GB" noProof="1">
                <a:solidFill>
                  <a:srgbClr val="4083B7"/>
                </a:solidFill>
              </a:rPr>
              <a:t>; </a:t>
            </a:r>
            <a:r>
              <a:rPr lang="en-GB" u="sng" noProof="1">
                <a:solidFill>
                  <a:schemeClr val="hlink"/>
                </a:solidFill>
                <a:hlinkClick r:id="rId4"/>
              </a:rPr>
              <a:t>Global Carbon Project 2022</a:t>
            </a:r>
            <a:r>
              <a:rPr lang="en-GB" noProof="1">
                <a:solidFill>
                  <a:srgbClr val="4083B7"/>
                </a:solidFill>
              </a:rPr>
              <a:t> </a:t>
            </a:r>
          </a:p>
        </p:txBody>
      </p:sp>
      <p:pic>
        <p:nvPicPr>
          <p:cNvPr id="383" name="Google Shape;383;p38"/>
          <p:cNvPicPr preferRelativeResize="0">
            <a:picLocks noGrp="1"/>
          </p:cNvPicPr>
          <p:nvPr>
            <p:ph type="pic" idx="2"/>
          </p:nvPr>
        </p:nvPicPr>
        <p:blipFill rotWithShape="1">
          <a:blip r:embed="rId5"/>
          <a:srcRect l="-18203" r="-18203"/>
          <a:stretch/>
        </p:blipFill>
        <p:spPr>
          <a:xfrm>
            <a:off x="609600" y="1600206"/>
            <a:ext cx="10972800" cy="4525963"/>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in the European Union</a:t>
            </a:r>
          </a:p>
        </p:txBody>
      </p:sp>
      <p:sp>
        <p:nvSpPr>
          <p:cNvPr id="390" name="Google Shape;390;p3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Consumption of both oil and gas has rebounded in recent years, while coal continues to decline.</a:t>
            </a:r>
          </a:p>
          <a:p>
            <a:pPr marL="0" lvl="0" indent="0" algn="ctr" rtl="0">
              <a:lnSpc>
                <a:spcPct val="100000"/>
              </a:lnSpc>
              <a:spcBef>
                <a:spcPts val="360"/>
              </a:spcBef>
              <a:spcAft>
                <a:spcPts val="0"/>
              </a:spcAft>
              <a:buClr>
                <a:srgbClr val="4C9BDB"/>
              </a:buClr>
              <a:buSzPts val="1800"/>
              <a:buNone/>
            </a:pPr>
            <a:r>
              <a:rPr lang="en-GB" noProof="1">
                <a:solidFill>
                  <a:srgbClr val="4083B7"/>
                </a:solidFill>
              </a:rPr>
              <a:t>Renewables are growing strongly, now providing more energy than nuclear power.</a:t>
            </a:r>
          </a:p>
        </p:txBody>
      </p:sp>
      <p:sp>
        <p:nvSpPr>
          <p:cNvPr id="391" name="Google Shape;391;p3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BP 2022</a:t>
            </a:r>
            <a:r>
              <a:rPr lang="en-GB" noProof="1">
                <a:solidFill>
                  <a:srgbClr val="4083B7"/>
                </a:solidFill>
              </a:rPr>
              <a:t>; </a:t>
            </a:r>
            <a:r>
              <a:rPr lang="en-GB" u="sng" noProof="1">
                <a:solidFill>
                  <a:schemeClr val="hlink"/>
                </a:solidFill>
                <a:hlinkClick r:id="rId4"/>
              </a:rPr>
              <a:t>Global Carbon Project 2022</a:t>
            </a:r>
            <a:r>
              <a:rPr lang="en-GB" noProof="1">
                <a:solidFill>
                  <a:srgbClr val="4083B7"/>
                </a:solidFill>
              </a:rPr>
              <a:t> </a:t>
            </a:r>
          </a:p>
        </p:txBody>
      </p:sp>
      <p:pic>
        <p:nvPicPr>
          <p:cNvPr id="392" name="Google Shape;392;p39"/>
          <p:cNvPicPr preferRelativeResize="0">
            <a:picLocks noGrp="1"/>
          </p:cNvPicPr>
          <p:nvPr>
            <p:ph type="pic" idx="2"/>
          </p:nvPr>
        </p:nvPicPr>
        <p:blipFill rotWithShape="1">
          <a:blip r:embed="rId5"/>
          <a:srcRect l="-18203" r="-18203"/>
          <a:stretch/>
        </p:blipFill>
        <p:spPr>
          <a:xfrm>
            <a:off x="609600" y="1600206"/>
            <a:ext cx="10972800" cy="4525963"/>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in India</a:t>
            </a:r>
          </a:p>
        </p:txBody>
      </p:sp>
      <p:sp>
        <p:nvSpPr>
          <p:cNvPr id="399" name="Google Shape;399;p4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Pandemic year 2020 temporarily interrupted India’s strong growth in energy consumption.</a:t>
            </a:r>
            <a:br>
              <a:rPr lang="en-GB" noProof="1">
                <a:solidFill>
                  <a:srgbClr val="4083B7"/>
                </a:solidFill>
              </a:rPr>
            </a:br>
            <a:r>
              <a:rPr lang="en-GB" noProof="1">
                <a:solidFill>
                  <a:srgbClr val="4083B7"/>
                </a:solidFill>
              </a:rPr>
              <a:t>Consumption of coal and oil dominate.</a:t>
            </a:r>
          </a:p>
        </p:txBody>
      </p:sp>
      <p:sp>
        <p:nvSpPr>
          <p:cNvPr id="400" name="Google Shape;400;p4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BP 2022</a:t>
            </a:r>
            <a:r>
              <a:rPr lang="en-GB" noProof="1">
                <a:solidFill>
                  <a:srgbClr val="4083B7"/>
                </a:solidFill>
              </a:rPr>
              <a:t>; </a:t>
            </a:r>
            <a:r>
              <a:rPr lang="en-GB" u="sng" noProof="1">
                <a:solidFill>
                  <a:schemeClr val="hlink"/>
                </a:solidFill>
                <a:hlinkClick r:id="rId4"/>
              </a:rPr>
              <a:t>Global Carbon Project 2022</a:t>
            </a:r>
            <a:r>
              <a:rPr lang="en-GB" noProof="1">
                <a:solidFill>
                  <a:srgbClr val="4083B7"/>
                </a:solidFill>
              </a:rPr>
              <a:t> </a:t>
            </a:r>
          </a:p>
        </p:txBody>
      </p:sp>
      <p:pic>
        <p:nvPicPr>
          <p:cNvPr id="401" name="Google Shape;401;p40"/>
          <p:cNvPicPr preferRelativeResize="0">
            <a:picLocks noGrp="1"/>
          </p:cNvPicPr>
          <p:nvPr>
            <p:ph type="pic" idx="2"/>
          </p:nvPr>
        </p:nvPicPr>
        <p:blipFill rotWithShape="1">
          <a:blip r:embed="rId5"/>
          <a:srcRect l="-18203" r="-18203"/>
          <a:stretch/>
        </p:blipFill>
        <p:spPr>
          <a:xfrm>
            <a:off x="609600" y="1600206"/>
            <a:ext cx="10972800" cy="4525963"/>
          </a:xfrm>
          <a:prstGeom prst="rect">
            <a:avLst/>
          </a:prstGeom>
          <a:noFill/>
          <a:ln>
            <a:noFill/>
          </a:ln>
        </p:spPr>
      </p:pic>
    </p:spTree>
  </p:cSld>
  <p:clrMapOvr>
    <a:masterClrMapping/>
  </p:clrMapOvr>
</p:sld>
</file>

<file path=ppt/theme/theme1.xml><?xml version="1.0" encoding="utf-8"?>
<a:theme xmlns:a="http://schemas.openxmlformats.org/drawingml/2006/main" name="GCP slid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D02CDF85BB3C43825BB38CAE9C40BF" ma:contentTypeVersion="16" ma:contentTypeDescription="Create a new document." ma:contentTypeScope="" ma:versionID="2fb5f53940ec2c7f0a344607982ab2a5">
  <xsd:schema xmlns:xsd="http://www.w3.org/2001/XMLSchema" xmlns:xs="http://www.w3.org/2001/XMLSchema" xmlns:p="http://schemas.microsoft.com/office/2006/metadata/properties" xmlns:ns2="1ae9c94a-2673-46e1-b5a6-dc0c87eae04c" xmlns:ns3="5083af8e-c479-4bff-9f3e-2a380844c8c1" targetNamespace="http://schemas.microsoft.com/office/2006/metadata/properties" ma:root="true" ma:fieldsID="0d94da3d7173a37185eb1f1bab2ed9be" ns2:_="" ns3:_="">
    <xsd:import namespace="1ae9c94a-2673-46e1-b5a6-dc0c87eae04c"/>
    <xsd:import namespace="5083af8e-c479-4bff-9f3e-2a380844c8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e9c94a-2673-46e1-b5a6-dc0c87eae0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e53c95e-727e-44f4-9ee8-bf1dacd917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83af8e-c479-4bff-9f3e-2a380844c8c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6ae1418-1b43-41e8-bcf0-187ce1a503fc}" ma:internalName="TaxCatchAll" ma:showField="CatchAllData" ma:web="5083af8e-c479-4bff-9f3e-2a380844c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083af8e-c479-4bff-9f3e-2a380844c8c1" xsi:nil="true"/>
    <lcf76f155ced4ddcb4097134ff3c332f xmlns="1ae9c94a-2673-46e1-b5a6-dc0c87eae04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4069BE-0C21-4356-BCCE-E38FC2D0FF8A}">
  <ds:schemaRefs>
    <ds:schemaRef ds:uri="1ae9c94a-2673-46e1-b5a6-dc0c87eae04c"/>
    <ds:schemaRef ds:uri="5083af8e-c479-4bff-9f3e-2a380844c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52B3705-3C6C-434A-B164-D1684CCAC873}">
  <ds:schemaRefs>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purl.org/dc/elements/1.1/"/>
    <ds:schemaRef ds:uri="5083af8e-c479-4bff-9f3e-2a380844c8c1"/>
    <ds:schemaRef ds:uri="http://purl.org/dc/dcmitype/"/>
    <ds:schemaRef ds:uri="http://schemas.microsoft.com/office/infopath/2007/PartnerControls"/>
    <ds:schemaRef ds:uri="1ae9c94a-2673-46e1-b5a6-dc0c87eae04c"/>
    <ds:schemaRef ds:uri="http://purl.org/dc/terms/"/>
  </ds:schemaRefs>
</ds:datastoreItem>
</file>

<file path=customXml/itemProps3.xml><?xml version="1.0" encoding="utf-8"?>
<ds:datastoreItem xmlns:ds="http://schemas.openxmlformats.org/officeDocument/2006/customXml" ds:itemID="{812F64EC-E4AA-4A01-B397-609386B4BF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1889</TotalTime>
  <Words>6011</Words>
  <Application>Microsoft Office PowerPoint</Application>
  <PresentationFormat>Widescreen</PresentationFormat>
  <Paragraphs>544</Paragraphs>
  <Slides>94</Slides>
  <Notes>94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Calibri</vt:lpstr>
      <vt:lpstr>Arial</vt:lpstr>
      <vt:lpstr>Arial Narrow</vt:lpstr>
      <vt:lpstr>Abadi</vt:lpstr>
      <vt:lpstr>GCP slide</vt:lpstr>
      <vt:lpstr>Global Carbon Budget</vt:lpstr>
      <vt:lpstr>Acknowledgements</vt:lpstr>
      <vt:lpstr>Contributors 105 people | 80 organisations | 18 countries</vt:lpstr>
      <vt:lpstr>Data Access and Additional Resources</vt:lpstr>
      <vt:lpstr>Download of figures and data</vt:lpstr>
      <vt:lpstr>PowerPoint Presentation</vt:lpstr>
      <vt:lpstr>License </vt:lpstr>
      <vt:lpstr>Atmospheric CO2 concentration</vt:lpstr>
      <vt:lpstr>Anthropogenic perturbation of the global carbon cycle</vt:lpstr>
      <vt:lpstr>Key Highlights in 2022</vt:lpstr>
      <vt:lpstr>Global Fossil CO2 Emissions</vt:lpstr>
      <vt:lpstr>Emissions Projections for 2022</vt:lpstr>
      <vt:lpstr>Fossil CO2 emissions growth: 2020–2022</vt:lpstr>
      <vt:lpstr>Summary of fossil CO2 emissions in 2021 and 2022</vt:lpstr>
      <vt:lpstr>Land-use change emissions</vt:lpstr>
      <vt:lpstr>Land-use change emissions</vt:lpstr>
      <vt:lpstr>Forecast of global atmospheric CO2 concentration</vt:lpstr>
      <vt:lpstr>Mauna Loa atmospheric CO2</vt:lpstr>
      <vt:lpstr>Global Fossil CO2 Emissions</vt:lpstr>
      <vt:lpstr>Global Fossil CO2 Emissions</vt:lpstr>
      <vt:lpstr>Global Fossil CO2 Emissions</vt:lpstr>
      <vt:lpstr>Fossil CO2 emission intensity</vt:lpstr>
      <vt:lpstr>Fossil CO2 Emissions by country</vt:lpstr>
      <vt:lpstr>Top emitters: Fossil CO2 Emissions to 2021</vt:lpstr>
      <vt:lpstr>Top emitters: Fossil CO2 Emissions per capita to 2021</vt:lpstr>
      <vt:lpstr>Fossil CO2 emissions — Kaya decomposition</vt:lpstr>
      <vt:lpstr>Historical cumulative fossil CO2 emissions</vt:lpstr>
      <vt:lpstr>Fossil CO2 Emissions by source</vt:lpstr>
      <vt:lpstr>Fossil CO2 Emissions by source</vt:lpstr>
      <vt:lpstr>Fossil CO2 emissions growth: 2020–2022</vt:lpstr>
      <vt:lpstr>Fossil CO2 Emissions by source</vt:lpstr>
      <vt:lpstr>Energy use by source</vt:lpstr>
      <vt:lpstr>Fossil CO2 Emission by source for top emitters </vt:lpstr>
      <vt:lpstr>Fossil CO2 Emissions in China</vt:lpstr>
      <vt:lpstr>Fossil CO2 Emissions in USA</vt:lpstr>
      <vt:lpstr>Fossil CO2 Emissions in the European Union</vt:lpstr>
      <vt:lpstr>Fossil CO2 Emissions in India</vt:lpstr>
      <vt:lpstr>Fossil CO2 Emissions in Rest of World</vt:lpstr>
      <vt:lpstr>Cement carbonation sink</vt:lpstr>
      <vt:lpstr>Cement carbonation sink</vt:lpstr>
      <vt:lpstr>Land-use Change Emissions</vt:lpstr>
      <vt:lpstr>Land-use change emissions</vt:lpstr>
      <vt:lpstr>Drivers of land-use change emissions</vt:lpstr>
      <vt:lpstr>Regional patterns of land-use change emissions</vt:lpstr>
      <vt:lpstr>Linking global models to country reports</vt:lpstr>
      <vt:lpstr>Total global emissions</vt:lpstr>
      <vt:lpstr>Closing the Global Carbon Budget</vt:lpstr>
      <vt:lpstr>Fate of anthropogenic CO2 emissions (2012–2021)</vt:lpstr>
      <vt:lpstr>Global carbon budget</vt:lpstr>
      <vt:lpstr>Changes in the budget over time</vt:lpstr>
      <vt:lpstr>Global carbon budget</vt:lpstr>
      <vt:lpstr>Atmospheric concentration</vt:lpstr>
      <vt:lpstr>Airborne Fraction</vt:lpstr>
      <vt:lpstr>Ocean sink</vt:lpstr>
      <vt:lpstr>Terrestrial sink</vt:lpstr>
      <vt:lpstr>Land and ocean sinks — Effects of CO2 vs climate change</vt:lpstr>
      <vt:lpstr>Land and ocean sinks — Estimates from atmospheric inversions</vt:lpstr>
      <vt:lpstr>Total land and ocean fluxes</vt:lpstr>
      <vt:lpstr>Remaining carbon budget imbalance</vt:lpstr>
      <vt:lpstr>Global carbon budget</vt:lpstr>
      <vt:lpstr>Remaining carbon budget</vt:lpstr>
      <vt:lpstr>Remaining carbon budget</vt:lpstr>
      <vt:lpstr>Acknowledgements</vt:lpstr>
      <vt:lpstr>Acknowledgements</vt:lpstr>
      <vt:lpstr>Additional Figures</vt:lpstr>
      <vt:lpstr>Additional Figures Fossil CO2</vt:lpstr>
      <vt:lpstr>Top emitters: Fossil CO2 Emissions</vt:lpstr>
      <vt:lpstr>Per capita CO2 emissions</vt:lpstr>
      <vt:lpstr>Top emitters: Fossil CO2 Emission Intensity</vt:lpstr>
      <vt:lpstr>Kaya decomposition</vt:lpstr>
      <vt:lpstr>Fossil CO2 emission intensity</vt:lpstr>
      <vt:lpstr>Fossil CO2 Emissions per capita</vt:lpstr>
      <vt:lpstr>Alternative rankings of countries</vt:lpstr>
      <vt:lpstr>Breakdown of global fossil CO2 emissions by country</vt:lpstr>
      <vt:lpstr>Fossil CO2 emissions by continent</vt:lpstr>
      <vt:lpstr>Fossil CO2 emissions by continent: per capita</vt:lpstr>
      <vt:lpstr>Additional Figures Consumption-based Emissions</vt:lpstr>
      <vt:lpstr>Consumption-based emissions (carbon footprint)</vt:lpstr>
      <vt:lpstr>Consumption-based emissions per person</vt:lpstr>
      <vt:lpstr>Consumption-based emissions (carbon footprint)</vt:lpstr>
      <vt:lpstr>Major flows from production to consumption (2011) – Fossil CO2</vt:lpstr>
      <vt:lpstr>Major flows from extraction to consumption (2011) – Fossil CO2</vt:lpstr>
      <vt:lpstr>Major flows from production to consumption (2017)  — Land Use Change CO2</vt:lpstr>
      <vt:lpstr>Additional Figures Historical Emissions</vt:lpstr>
      <vt:lpstr>Total global emissions by source</vt:lpstr>
      <vt:lpstr>Historical cumulative emissions by source</vt:lpstr>
      <vt:lpstr>Historical cumulative fossil CO2 emissions by country</vt:lpstr>
      <vt:lpstr>Historical cumulative emissions by continent</vt:lpstr>
      <vt:lpstr>Additional Figures Energy Use</vt:lpstr>
      <vt:lpstr>Energy use by source</vt:lpstr>
      <vt:lpstr>Energy use in China</vt:lpstr>
      <vt:lpstr>Energy use in USA</vt:lpstr>
      <vt:lpstr>Energy use in the European Union</vt:lpstr>
      <vt:lpstr>Energy use in India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Carbon Budget</dc:title>
  <dc:creator>Global Carbon Project</dc:creator>
  <cp:lastModifiedBy>Mike McGlade</cp:lastModifiedBy>
  <cp:revision>12</cp:revision>
  <dcterms:created xsi:type="dcterms:W3CDTF">2013-11-11T22:16:06Z</dcterms:created>
  <dcterms:modified xsi:type="dcterms:W3CDTF">2023-05-10T04:38:10Z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0x01010074D02CDF85BB3C43825BB38CAE9C40BF</vt:lpwstr>
  </property>
  <property fmtid="{D5CDD505-2E9C-101B-9397-08002B2CF9AE}" pid="3" name="MediaServiceImageTags">
    <vt:lpwstr/>
  </property>
</Properties>
</file>